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7" r:id="rId2"/>
    <p:sldId id="264" r:id="rId3"/>
    <p:sldId id="263" r:id="rId4"/>
    <p:sldId id="258" r:id="rId5"/>
    <p:sldId id="259" r:id="rId6"/>
    <p:sldId id="260" r:id="rId7"/>
    <p:sldId id="261"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6" r:id="rId29"/>
    <p:sldId id="287" r:id="rId30"/>
    <p:sldId id="288" r:id="rId31"/>
    <p:sldId id="289" r:id="rId32"/>
    <p:sldId id="290" r:id="rId33"/>
    <p:sldId id="291" r:id="rId34"/>
    <p:sldId id="262" r:id="rId3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3" d="100"/>
          <a:sy n="93" d="100"/>
        </p:scale>
        <p:origin x="726" y="7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36F8D-9E05-4094-B585-AED71B33C0B3}" type="datetimeFigureOut">
              <a:rPr lang="en-GB" smtClean="0"/>
              <a:t>07/05/2021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70A8E1-95D3-41C0-8F81-866F181D59D0}" type="slidenum">
              <a:rPr lang="en-GB" smtClean="0"/>
              <a:t>‹#›</a:t>
            </a:fld>
            <a:endParaRPr lang="en-GB"/>
          </a:p>
        </p:txBody>
      </p:sp>
    </p:spTree>
    <p:extLst>
      <p:ext uri="{BB962C8B-B14F-4D97-AF65-F5344CB8AC3E}">
        <p14:creationId xmlns:p14="http://schemas.microsoft.com/office/powerpoint/2010/main" val="261680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E70A8E1-95D3-41C0-8F81-866F181D59D0}" type="slidenum">
              <a:rPr lang="en-GB" smtClean="0"/>
              <a:t>32</a:t>
            </a:fld>
            <a:endParaRPr lang="en-GB"/>
          </a:p>
        </p:txBody>
      </p:sp>
    </p:spTree>
    <p:extLst>
      <p:ext uri="{BB962C8B-B14F-4D97-AF65-F5344CB8AC3E}">
        <p14:creationId xmlns:p14="http://schemas.microsoft.com/office/powerpoint/2010/main" val="172806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5E622523-1A24-3944-B0C3-CEB82F0BB3E9}"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35D0-9C68-AB4C-AA0C-98B4B9F1A7B5}" type="slidenum">
              <a:rPr lang="en-US" smtClean="0"/>
              <a:t>‹#›</a:t>
            </a:fld>
            <a:endParaRPr lang="en-US"/>
          </a:p>
        </p:txBody>
      </p:sp>
    </p:spTree>
    <p:extLst>
      <p:ext uri="{BB962C8B-B14F-4D97-AF65-F5344CB8AC3E}">
        <p14:creationId xmlns:p14="http://schemas.microsoft.com/office/powerpoint/2010/main" val="21176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E622523-1A24-3944-B0C3-CEB82F0BB3E9}"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35D0-9C68-AB4C-AA0C-98B4B9F1A7B5}" type="slidenum">
              <a:rPr lang="en-US" smtClean="0"/>
              <a:t>‹#›</a:t>
            </a:fld>
            <a:endParaRPr lang="en-US"/>
          </a:p>
        </p:txBody>
      </p:sp>
    </p:spTree>
    <p:extLst>
      <p:ext uri="{BB962C8B-B14F-4D97-AF65-F5344CB8AC3E}">
        <p14:creationId xmlns:p14="http://schemas.microsoft.com/office/powerpoint/2010/main" val="374420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E622523-1A24-3944-B0C3-CEB82F0BB3E9}"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35D0-9C68-AB4C-AA0C-98B4B9F1A7B5}" type="slidenum">
              <a:rPr lang="en-US" smtClean="0"/>
              <a:t>‹#›</a:t>
            </a:fld>
            <a:endParaRPr lang="en-US"/>
          </a:p>
        </p:txBody>
      </p:sp>
    </p:spTree>
    <p:extLst>
      <p:ext uri="{BB962C8B-B14F-4D97-AF65-F5344CB8AC3E}">
        <p14:creationId xmlns:p14="http://schemas.microsoft.com/office/powerpoint/2010/main" val="332535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E622523-1A24-3944-B0C3-CEB82F0BB3E9}"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35D0-9C68-AB4C-AA0C-98B4B9F1A7B5}" type="slidenum">
              <a:rPr lang="en-US" smtClean="0"/>
              <a:t>‹#›</a:t>
            </a:fld>
            <a:endParaRPr lang="en-US"/>
          </a:p>
        </p:txBody>
      </p:sp>
    </p:spTree>
    <p:extLst>
      <p:ext uri="{BB962C8B-B14F-4D97-AF65-F5344CB8AC3E}">
        <p14:creationId xmlns:p14="http://schemas.microsoft.com/office/powerpoint/2010/main" val="1974398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5E622523-1A24-3944-B0C3-CEB82F0BB3E9}" type="datetimeFigureOut">
              <a:rPr lang="en-US" smtClean="0"/>
              <a:t>5/7/2021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1D35D0-9C68-AB4C-AA0C-98B4B9F1A7B5}" type="slidenum">
              <a:rPr lang="en-US" smtClean="0"/>
              <a:t>‹#›</a:t>
            </a:fld>
            <a:endParaRPr lang="en-US"/>
          </a:p>
        </p:txBody>
      </p:sp>
    </p:spTree>
    <p:extLst>
      <p:ext uri="{BB962C8B-B14F-4D97-AF65-F5344CB8AC3E}">
        <p14:creationId xmlns:p14="http://schemas.microsoft.com/office/powerpoint/2010/main" val="3869793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5E622523-1A24-3944-B0C3-CEB82F0BB3E9}"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D35D0-9C68-AB4C-AA0C-98B4B9F1A7B5}" type="slidenum">
              <a:rPr lang="en-US" smtClean="0"/>
              <a:t>‹#›</a:t>
            </a:fld>
            <a:endParaRPr lang="en-US"/>
          </a:p>
        </p:txBody>
      </p:sp>
    </p:spTree>
    <p:extLst>
      <p:ext uri="{BB962C8B-B14F-4D97-AF65-F5344CB8AC3E}">
        <p14:creationId xmlns:p14="http://schemas.microsoft.com/office/powerpoint/2010/main" val="1288626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5E622523-1A24-3944-B0C3-CEB82F0BB3E9}" type="datetimeFigureOut">
              <a:rPr lang="en-US" smtClean="0"/>
              <a:t>5/7/2021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1D35D0-9C68-AB4C-AA0C-98B4B9F1A7B5}" type="slidenum">
              <a:rPr lang="en-US" smtClean="0"/>
              <a:t>‹#›</a:t>
            </a:fld>
            <a:endParaRPr lang="en-US"/>
          </a:p>
        </p:txBody>
      </p:sp>
    </p:spTree>
    <p:extLst>
      <p:ext uri="{BB962C8B-B14F-4D97-AF65-F5344CB8AC3E}">
        <p14:creationId xmlns:p14="http://schemas.microsoft.com/office/powerpoint/2010/main" val="339819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5E622523-1A24-3944-B0C3-CEB82F0BB3E9}" type="datetimeFigureOut">
              <a:rPr lang="en-US" smtClean="0"/>
              <a:t>5/7/2021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1D35D0-9C68-AB4C-AA0C-98B4B9F1A7B5}" type="slidenum">
              <a:rPr lang="en-US" smtClean="0"/>
              <a:t>‹#›</a:t>
            </a:fld>
            <a:endParaRPr lang="en-US"/>
          </a:p>
        </p:txBody>
      </p:sp>
    </p:spTree>
    <p:extLst>
      <p:ext uri="{BB962C8B-B14F-4D97-AF65-F5344CB8AC3E}">
        <p14:creationId xmlns:p14="http://schemas.microsoft.com/office/powerpoint/2010/main" val="58433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622523-1A24-3944-B0C3-CEB82F0BB3E9}" type="datetimeFigureOut">
              <a:rPr lang="en-US" smtClean="0"/>
              <a:t>5/7/2021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1D35D0-9C68-AB4C-AA0C-98B4B9F1A7B5}" type="slidenum">
              <a:rPr lang="en-US" smtClean="0"/>
              <a:t>‹#›</a:t>
            </a:fld>
            <a:endParaRPr lang="en-US"/>
          </a:p>
        </p:txBody>
      </p:sp>
    </p:spTree>
    <p:extLst>
      <p:ext uri="{BB962C8B-B14F-4D97-AF65-F5344CB8AC3E}">
        <p14:creationId xmlns:p14="http://schemas.microsoft.com/office/powerpoint/2010/main" val="1058402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E622523-1A24-3944-B0C3-CEB82F0BB3E9}"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D35D0-9C68-AB4C-AA0C-98B4B9F1A7B5}" type="slidenum">
              <a:rPr lang="en-US" smtClean="0"/>
              <a:t>‹#›</a:t>
            </a:fld>
            <a:endParaRPr lang="en-US"/>
          </a:p>
        </p:txBody>
      </p:sp>
    </p:spTree>
    <p:extLst>
      <p:ext uri="{BB962C8B-B14F-4D97-AF65-F5344CB8AC3E}">
        <p14:creationId xmlns:p14="http://schemas.microsoft.com/office/powerpoint/2010/main" val="2485330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5E622523-1A24-3944-B0C3-CEB82F0BB3E9}" type="datetimeFigureOut">
              <a:rPr lang="en-US" smtClean="0"/>
              <a:t>5/7/2021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1D35D0-9C68-AB4C-AA0C-98B4B9F1A7B5}" type="slidenum">
              <a:rPr lang="en-US" smtClean="0"/>
              <a:t>‹#›</a:t>
            </a:fld>
            <a:endParaRPr lang="en-US"/>
          </a:p>
        </p:txBody>
      </p:sp>
    </p:spTree>
    <p:extLst>
      <p:ext uri="{BB962C8B-B14F-4D97-AF65-F5344CB8AC3E}">
        <p14:creationId xmlns:p14="http://schemas.microsoft.com/office/powerpoint/2010/main" val="107778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E622523-1A24-3944-B0C3-CEB82F0BB3E9}" type="datetimeFigureOut">
              <a:rPr lang="en-US" smtClean="0"/>
              <a:t>5/7/2021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D1D35D0-9C68-AB4C-AA0C-98B4B9F1A7B5}" type="slidenum">
              <a:rPr lang="en-US" smtClean="0"/>
              <a:t>‹#›</a:t>
            </a:fld>
            <a:endParaRPr lang="en-US"/>
          </a:p>
        </p:txBody>
      </p:sp>
    </p:spTree>
    <p:extLst>
      <p:ext uri="{BB962C8B-B14F-4D97-AF65-F5344CB8AC3E}">
        <p14:creationId xmlns:p14="http://schemas.microsoft.com/office/powerpoint/2010/main" val="4181719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IT Powerpoint 16-9 Master v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3" y="82193"/>
            <a:ext cx="9135879" cy="5143500"/>
          </a:xfrm>
          <a:prstGeom prst="rect">
            <a:avLst/>
          </a:prstGeom>
        </p:spPr>
      </p:pic>
    </p:spTree>
    <p:extLst>
      <p:ext uri="{BB962C8B-B14F-4D97-AF65-F5344CB8AC3E}">
        <p14:creationId xmlns:p14="http://schemas.microsoft.com/office/powerpoint/2010/main" val="23508919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652410" y="585627"/>
            <a:ext cx="4992962" cy="461665"/>
          </a:xfrm>
          <a:prstGeom prst="rect">
            <a:avLst/>
          </a:prstGeom>
        </p:spPr>
        <p:txBody>
          <a:bodyPr wrap="square">
            <a:spAutoFit/>
          </a:bodyPr>
          <a:lstStyle/>
          <a:p>
            <a:r>
              <a:rPr lang="en-US" sz="2400" b="1" dirty="0">
                <a:solidFill>
                  <a:srgbClr val="5E368D"/>
                </a:solidFill>
                <a:latin typeface="Mac"/>
              </a:rPr>
              <a:t>Theory of Change</a:t>
            </a:r>
          </a:p>
        </p:txBody>
      </p:sp>
      <p:sp>
        <p:nvSpPr>
          <p:cNvPr id="3" name="Rectangle 2"/>
          <p:cNvSpPr/>
          <p:nvPr/>
        </p:nvSpPr>
        <p:spPr>
          <a:xfrm>
            <a:off x="652409" y="1119884"/>
            <a:ext cx="7885415" cy="3418584"/>
          </a:xfrm>
          <a:prstGeom prst="rect">
            <a:avLst/>
          </a:prstGeom>
        </p:spPr>
        <p:txBody>
          <a:bodyPr wrap="square">
            <a:spAutoFit/>
          </a:bodyPr>
          <a:lstStyle/>
          <a:p>
            <a:r>
              <a:rPr lang="en-US" sz="1600" dirty="0">
                <a:solidFill>
                  <a:srgbClr val="5E368D"/>
                </a:solidFill>
                <a:latin typeface="Mac"/>
              </a:rPr>
              <a:t>Engagement around these issues identified a number of themes for intervention.</a:t>
            </a:r>
          </a:p>
          <a:p>
            <a:pPr marL="285750" indent="-285750">
              <a:buFont typeface="Arial"/>
              <a:buChar char="•"/>
            </a:pPr>
            <a:endParaRPr lang="en-US" sz="1600" dirty="0">
              <a:solidFill>
                <a:srgbClr val="5E368D"/>
              </a:solidFill>
              <a:latin typeface="Mac"/>
            </a:endParaRPr>
          </a:p>
          <a:p>
            <a:pPr marL="742950" lvl="1" indent="-285750">
              <a:buFont typeface="Arial"/>
              <a:buChar char="•"/>
            </a:pPr>
            <a:r>
              <a:rPr lang="en-US" sz="1600" u="sng" dirty="0">
                <a:solidFill>
                  <a:srgbClr val="5E368D"/>
                </a:solidFill>
                <a:latin typeface="Mac"/>
              </a:rPr>
              <a:t>Health &amp; Wellbeing</a:t>
            </a:r>
            <a:r>
              <a:rPr lang="en-US" sz="1600" dirty="0">
                <a:solidFill>
                  <a:srgbClr val="5E368D"/>
                </a:solidFill>
                <a:latin typeface="Mac"/>
              </a:rPr>
              <a:t>: Acceptance that drugs and addiction were key drivers for exploitation of communities and recruitment of individuals. Early signs of issues are often difficult to spot and interventions can come too </a:t>
            </a:r>
            <a:r>
              <a:rPr lang="en-US" sz="1600" dirty="0" smtClean="0">
                <a:solidFill>
                  <a:srgbClr val="5E368D"/>
                </a:solidFill>
                <a:latin typeface="Mac"/>
              </a:rPr>
              <a:t>late</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742950" lvl="1" indent="-285750">
              <a:buFont typeface="Arial"/>
              <a:buChar char="•"/>
            </a:pPr>
            <a:r>
              <a:rPr lang="en-US" sz="1600" u="sng" dirty="0">
                <a:solidFill>
                  <a:srgbClr val="5E368D"/>
                </a:solidFill>
                <a:latin typeface="Mac"/>
              </a:rPr>
              <a:t>Community Safety</a:t>
            </a:r>
            <a:r>
              <a:rPr lang="en-US" sz="1600" dirty="0">
                <a:solidFill>
                  <a:srgbClr val="5E368D"/>
                </a:solidFill>
                <a:latin typeface="Mac"/>
              </a:rPr>
              <a:t>: Low levels of confidence in the PSNI and lack of understanding of the criminal justice system can lead to an adversarial relationship which can see others claim to ‘police’ </a:t>
            </a:r>
            <a:r>
              <a:rPr lang="en-US" sz="1600" dirty="0" smtClean="0">
                <a:solidFill>
                  <a:srgbClr val="5E368D"/>
                </a:solidFill>
                <a:latin typeface="Mac"/>
              </a:rPr>
              <a:t>communities</a:t>
            </a:r>
            <a:endParaRPr lang="en-US" sz="1600" dirty="0">
              <a:solidFill>
                <a:srgbClr val="5E368D"/>
              </a:solidFill>
              <a:latin typeface="Mac"/>
            </a:endParaRPr>
          </a:p>
          <a:p>
            <a:pPr marL="742950" lvl="1" indent="-285750">
              <a:buFont typeface="Arial"/>
              <a:buChar char="•"/>
            </a:pPr>
            <a:endParaRPr lang="en-US" sz="1600" dirty="0">
              <a:solidFill>
                <a:srgbClr val="5E368D"/>
              </a:solidFill>
              <a:latin typeface="Mac"/>
            </a:endParaRPr>
          </a:p>
          <a:p>
            <a:pPr marL="742950" lvl="1" indent="-285750">
              <a:buFont typeface="Arial"/>
              <a:buChar char="•"/>
            </a:pPr>
            <a:r>
              <a:rPr lang="en-US" sz="1600" u="sng" dirty="0">
                <a:solidFill>
                  <a:srgbClr val="5E368D"/>
                </a:solidFill>
                <a:latin typeface="Mac"/>
              </a:rPr>
              <a:t>Cultural activities</a:t>
            </a:r>
            <a:r>
              <a:rPr lang="en-US" sz="1600" dirty="0">
                <a:solidFill>
                  <a:srgbClr val="5E368D"/>
                </a:solidFill>
                <a:latin typeface="Mac"/>
              </a:rPr>
              <a:t>: Widespread perception that apparent dominance of paramilitary involvement in cultural activities reinforces </a:t>
            </a:r>
            <a:r>
              <a:rPr lang="en-US" sz="1600" dirty="0" smtClean="0">
                <a:solidFill>
                  <a:srgbClr val="5E368D"/>
                </a:solidFill>
                <a:latin typeface="Mac"/>
              </a:rPr>
              <a:t>the level </a:t>
            </a:r>
            <a:r>
              <a:rPr lang="en-US" sz="1600" dirty="0">
                <a:solidFill>
                  <a:srgbClr val="5E368D"/>
                </a:solidFill>
                <a:latin typeface="Mac"/>
              </a:rPr>
              <a:t>of control they have in </a:t>
            </a:r>
            <a:r>
              <a:rPr lang="en-US" sz="1600" dirty="0" smtClean="0">
                <a:solidFill>
                  <a:srgbClr val="5E368D"/>
                </a:solidFill>
                <a:latin typeface="Mac"/>
              </a:rPr>
              <a:t>areas</a:t>
            </a:r>
            <a:endParaRPr lang="en-US" sz="1600" dirty="0">
              <a:solidFill>
                <a:srgbClr val="5E368D"/>
              </a:solidFill>
              <a:latin typeface="Mac"/>
            </a:endParaRPr>
          </a:p>
        </p:txBody>
      </p:sp>
    </p:spTree>
    <p:extLst>
      <p:ext uri="{BB962C8B-B14F-4D97-AF65-F5344CB8AC3E}">
        <p14:creationId xmlns:p14="http://schemas.microsoft.com/office/powerpoint/2010/main" val="3887360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657546" y="554804"/>
            <a:ext cx="4987825" cy="461665"/>
          </a:xfrm>
          <a:prstGeom prst="rect">
            <a:avLst/>
          </a:prstGeom>
        </p:spPr>
        <p:txBody>
          <a:bodyPr wrap="square">
            <a:spAutoFit/>
          </a:bodyPr>
          <a:lstStyle/>
          <a:p>
            <a:r>
              <a:rPr lang="en-US" sz="2400" b="1" dirty="0">
                <a:solidFill>
                  <a:srgbClr val="5E368D"/>
                </a:solidFill>
                <a:latin typeface="Mac"/>
              </a:rPr>
              <a:t>Theory of Change</a:t>
            </a:r>
          </a:p>
        </p:txBody>
      </p:sp>
      <p:sp>
        <p:nvSpPr>
          <p:cNvPr id="3" name="Rectangle 2"/>
          <p:cNvSpPr/>
          <p:nvPr/>
        </p:nvSpPr>
        <p:spPr>
          <a:xfrm>
            <a:off x="256854" y="1315092"/>
            <a:ext cx="8270696" cy="3046988"/>
          </a:xfrm>
          <a:prstGeom prst="rect">
            <a:avLst/>
          </a:prstGeom>
        </p:spPr>
        <p:txBody>
          <a:bodyPr wrap="square">
            <a:spAutoFit/>
          </a:bodyPr>
          <a:lstStyle/>
          <a:p>
            <a:pPr marL="742950" lvl="1" indent="-285750">
              <a:buFont typeface="Arial"/>
              <a:buChar char="•"/>
            </a:pPr>
            <a:r>
              <a:rPr lang="en-US" sz="1600" u="sng" dirty="0">
                <a:solidFill>
                  <a:srgbClr val="5E368D"/>
                </a:solidFill>
                <a:latin typeface="Mac"/>
              </a:rPr>
              <a:t>Youth provision</a:t>
            </a:r>
            <a:r>
              <a:rPr lang="en-US" sz="1600" dirty="0">
                <a:solidFill>
                  <a:srgbClr val="5E368D"/>
                </a:solidFill>
                <a:latin typeface="Mac"/>
              </a:rPr>
              <a:t>: Young people were noted as being particularly at risk of being drawn into criminal </a:t>
            </a:r>
            <a:r>
              <a:rPr lang="en-US" sz="1600" dirty="0" err="1">
                <a:solidFill>
                  <a:srgbClr val="5E368D"/>
                </a:solidFill>
                <a:latin typeface="Mac"/>
              </a:rPr>
              <a:t>behaviour</a:t>
            </a:r>
            <a:r>
              <a:rPr lang="en-US" sz="1600" dirty="0">
                <a:solidFill>
                  <a:srgbClr val="5E368D"/>
                </a:solidFill>
                <a:latin typeface="Mac"/>
              </a:rPr>
              <a:t> in all 8 </a:t>
            </a:r>
            <a:r>
              <a:rPr lang="en-US" sz="1600" dirty="0" smtClean="0">
                <a:solidFill>
                  <a:srgbClr val="5E368D"/>
                </a:solidFill>
                <a:latin typeface="Mac"/>
              </a:rPr>
              <a:t>areas, </a:t>
            </a:r>
            <a:r>
              <a:rPr lang="en-US" sz="1600" dirty="0">
                <a:solidFill>
                  <a:srgbClr val="5E368D"/>
                </a:solidFill>
                <a:latin typeface="Mac"/>
              </a:rPr>
              <a:t>even though there is significant funding of statutory and </a:t>
            </a:r>
            <a:r>
              <a:rPr lang="en-US" sz="1600" dirty="0" smtClean="0">
                <a:solidFill>
                  <a:srgbClr val="5E368D"/>
                </a:solidFill>
                <a:latin typeface="Mac"/>
              </a:rPr>
              <a:t>community-based </a:t>
            </a:r>
            <a:r>
              <a:rPr lang="en-US" sz="1600" dirty="0">
                <a:solidFill>
                  <a:srgbClr val="5E368D"/>
                </a:solidFill>
                <a:latin typeface="Mac"/>
              </a:rPr>
              <a:t>youth </a:t>
            </a:r>
            <a:r>
              <a:rPr lang="en-US" sz="1600" dirty="0" smtClean="0">
                <a:solidFill>
                  <a:srgbClr val="5E368D"/>
                </a:solidFill>
                <a:latin typeface="Mac"/>
              </a:rPr>
              <a:t>interventions</a:t>
            </a:r>
            <a:endParaRPr lang="en-US" sz="1600" dirty="0">
              <a:solidFill>
                <a:srgbClr val="5E368D"/>
              </a:solidFill>
              <a:latin typeface="Mac"/>
            </a:endParaRPr>
          </a:p>
          <a:p>
            <a:pPr marL="742950" lvl="1" indent="-285750">
              <a:buFont typeface="Arial"/>
              <a:buChar char="•"/>
            </a:pPr>
            <a:endParaRPr lang="en-US" sz="1600" dirty="0">
              <a:solidFill>
                <a:srgbClr val="5E368D"/>
              </a:solidFill>
              <a:latin typeface="Mac"/>
            </a:endParaRPr>
          </a:p>
          <a:p>
            <a:pPr marL="742950" lvl="1" indent="-285750">
              <a:buFont typeface="Arial"/>
              <a:buChar char="•"/>
            </a:pPr>
            <a:r>
              <a:rPr lang="en-US" sz="1600" u="sng" dirty="0">
                <a:solidFill>
                  <a:srgbClr val="5E368D"/>
                </a:solidFill>
                <a:latin typeface="Mac"/>
              </a:rPr>
              <a:t>Community Development</a:t>
            </a:r>
            <a:r>
              <a:rPr lang="en-US" sz="1600" dirty="0">
                <a:solidFill>
                  <a:srgbClr val="5E368D"/>
                </a:solidFill>
                <a:latin typeface="Mac"/>
              </a:rPr>
              <a:t>: Capacity in some areas is particularly low or fragmented which creates a void where more malign elements can step in to claim to speak for the </a:t>
            </a:r>
            <a:r>
              <a:rPr lang="en-US" sz="1600" dirty="0" smtClean="0">
                <a:solidFill>
                  <a:srgbClr val="5E368D"/>
                </a:solidFill>
                <a:latin typeface="Mac"/>
              </a:rPr>
              <a:t>community</a:t>
            </a:r>
            <a:endParaRPr lang="en-US" sz="1600" dirty="0">
              <a:solidFill>
                <a:srgbClr val="5E368D"/>
              </a:solidFill>
              <a:latin typeface="Mac"/>
            </a:endParaRPr>
          </a:p>
          <a:p>
            <a:pPr marL="742950" lvl="1" indent="-285750">
              <a:buFont typeface="Arial"/>
              <a:buChar char="•"/>
            </a:pPr>
            <a:endParaRPr lang="en-US" sz="1600" dirty="0">
              <a:solidFill>
                <a:srgbClr val="5E368D"/>
              </a:solidFill>
              <a:latin typeface="Mac"/>
            </a:endParaRPr>
          </a:p>
          <a:p>
            <a:pPr marL="742950" lvl="1" indent="-285750">
              <a:buFont typeface="Arial"/>
              <a:buChar char="•"/>
            </a:pPr>
            <a:r>
              <a:rPr lang="en-US" sz="1600" u="sng" dirty="0">
                <a:solidFill>
                  <a:srgbClr val="5E368D"/>
                </a:solidFill>
                <a:latin typeface="Mac"/>
              </a:rPr>
              <a:t>Personal Transition</a:t>
            </a:r>
            <a:r>
              <a:rPr lang="en-US" sz="1600" dirty="0">
                <a:solidFill>
                  <a:srgbClr val="5E368D"/>
                </a:solidFill>
                <a:latin typeface="Mac"/>
              </a:rPr>
              <a:t>: A challenging theme which seeks to support those who are most at risk of becoming involved in paramilitary or criminal </a:t>
            </a:r>
            <a:r>
              <a:rPr lang="en-US" sz="1600" dirty="0" err="1">
                <a:solidFill>
                  <a:srgbClr val="5E368D"/>
                </a:solidFill>
                <a:latin typeface="Mac"/>
              </a:rPr>
              <a:t>behaviour</a:t>
            </a:r>
            <a:r>
              <a:rPr lang="en-US" sz="1600" dirty="0">
                <a:solidFill>
                  <a:srgbClr val="5E368D"/>
                </a:solidFill>
                <a:latin typeface="Mac"/>
              </a:rPr>
              <a:t>. </a:t>
            </a:r>
            <a:r>
              <a:rPr lang="en-US" sz="1600" dirty="0" smtClean="0">
                <a:solidFill>
                  <a:srgbClr val="5E368D"/>
                </a:solidFill>
                <a:latin typeface="Mac"/>
              </a:rPr>
              <a:t> There </a:t>
            </a:r>
            <a:r>
              <a:rPr lang="en-US" sz="1600" dirty="0">
                <a:solidFill>
                  <a:srgbClr val="5E368D"/>
                </a:solidFill>
                <a:latin typeface="Mac"/>
              </a:rPr>
              <a:t>is an acceptance </a:t>
            </a:r>
            <a:r>
              <a:rPr lang="en-US" sz="1600" dirty="0" smtClean="0">
                <a:solidFill>
                  <a:srgbClr val="5E368D"/>
                </a:solidFill>
                <a:latin typeface="Mac"/>
              </a:rPr>
              <a:t>though, </a:t>
            </a:r>
            <a:r>
              <a:rPr lang="en-US" sz="1600" dirty="0">
                <a:solidFill>
                  <a:srgbClr val="5E368D"/>
                </a:solidFill>
                <a:latin typeface="Mac"/>
              </a:rPr>
              <a:t>that these individuals often present with complex issues and need significant tailored support from numerous </a:t>
            </a:r>
            <a:r>
              <a:rPr lang="en-US" sz="1600" dirty="0" smtClean="0">
                <a:solidFill>
                  <a:srgbClr val="5E368D"/>
                </a:solidFill>
                <a:latin typeface="Mac"/>
              </a:rPr>
              <a:t>agencies</a:t>
            </a:r>
            <a:endParaRPr lang="en-US" sz="1600" dirty="0">
              <a:solidFill>
                <a:srgbClr val="5E368D"/>
              </a:solidFill>
              <a:latin typeface="Mac"/>
            </a:endParaRPr>
          </a:p>
        </p:txBody>
      </p:sp>
    </p:spTree>
    <p:extLst>
      <p:ext uri="{BB962C8B-B14F-4D97-AF65-F5344CB8AC3E}">
        <p14:creationId xmlns:p14="http://schemas.microsoft.com/office/powerpoint/2010/main" val="3317137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708917" y="657546"/>
            <a:ext cx="4936454" cy="461665"/>
          </a:xfrm>
          <a:prstGeom prst="rect">
            <a:avLst/>
          </a:prstGeom>
        </p:spPr>
        <p:txBody>
          <a:bodyPr wrap="square">
            <a:spAutoFit/>
          </a:bodyPr>
          <a:lstStyle/>
          <a:p>
            <a:r>
              <a:rPr lang="en-US" sz="2400" b="1" dirty="0">
                <a:solidFill>
                  <a:srgbClr val="5E368D"/>
                </a:solidFill>
                <a:latin typeface="Mac"/>
              </a:rPr>
              <a:t>Theory of Change</a:t>
            </a:r>
          </a:p>
        </p:txBody>
      </p:sp>
      <p:sp>
        <p:nvSpPr>
          <p:cNvPr id="3" name="Rectangle 2"/>
          <p:cNvSpPr/>
          <p:nvPr/>
        </p:nvSpPr>
        <p:spPr>
          <a:xfrm>
            <a:off x="256854" y="1284270"/>
            <a:ext cx="8209052" cy="3046988"/>
          </a:xfrm>
          <a:prstGeom prst="rect">
            <a:avLst/>
          </a:prstGeom>
        </p:spPr>
        <p:txBody>
          <a:bodyPr wrap="square">
            <a:spAutoFit/>
          </a:bodyPr>
          <a:lstStyle/>
          <a:p>
            <a:pPr marL="742950" lvl="1" indent="-285750">
              <a:buFont typeface="Arial"/>
              <a:buChar char="•"/>
            </a:pPr>
            <a:r>
              <a:rPr lang="en-US" sz="1600" u="sng" dirty="0">
                <a:solidFill>
                  <a:srgbClr val="5E368D"/>
                </a:solidFill>
                <a:latin typeface="Mac"/>
              </a:rPr>
              <a:t>Support Ex-Prisoner Supports</a:t>
            </a:r>
            <a:r>
              <a:rPr lang="en-US" sz="1600" dirty="0">
                <a:solidFill>
                  <a:srgbClr val="5E368D"/>
                </a:solidFill>
                <a:latin typeface="Mac"/>
              </a:rPr>
              <a:t>: Despite commitments over the past 20+ years, there is a sense that members of the ex-prisoner community and their families have not been able to fully re-integrate to society. </a:t>
            </a:r>
            <a:r>
              <a:rPr lang="en-US" sz="1600" dirty="0" smtClean="0">
                <a:solidFill>
                  <a:srgbClr val="5E368D"/>
                </a:solidFill>
                <a:latin typeface="Mac"/>
              </a:rPr>
              <a:t> There </a:t>
            </a:r>
            <a:r>
              <a:rPr lang="en-US" sz="1600" dirty="0">
                <a:solidFill>
                  <a:srgbClr val="5E368D"/>
                </a:solidFill>
                <a:latin typeface="Mac"/>
              </a:rPr>
              <a:t>is a risk that criminal elements could exploit this perception by claiming that peaceful means have not accrued benefits for those </a:t>
            </a:r>
            <a:r>
              <a:rPr lang="en-US" sz="1600" dirty="0" smtClean="0">
                <a:solidFill>
                  <a:srgbClr val="5E368D"/>
                </a:solidFill>
                <a:latin typeface="Mac"/>
              </a:rPr>
              <a:t>involved</a:t>
            </a:r>
            <a:endParaRPr lang="en-US" sz="1600" u="sng" dirty="0">
              <a:solidFill>
                <a:srgbClr val="5E368D"/>
              </a:solidFill>
              <a:latin typeface="Mac"/>
            </a:endParaRPr>
          </a:p>
          <a:p>
            <a:pPr marL="742950" lvl="1" indent="-285750">
              <a:buFont typeface="Arial"/>
              <a:buChar char="•"/>
            </a:pPr>
            <a:endParaRPr lang="en-US" sz="1600" u="sng" dirty="0">
              <a:solidFill>
                <a:srgbClr val="5E368D"/>
              </a:solidFill>
              <a:latin typeface="Mac"/>
            </a:endParaRPr>
          </a:p>
          <a:p>
            <a:pPr marL="742950" lvl="1" indent="-285750">
              <a:buFont typeface="Arial"/>
              <a:buChar char="•"/>
            </a:pPr>
            <a:r>
              <a:rPr lang="en-US" sz="1600" u="sng" dirty="0">
                <a:solidFill>
                  <a:srgbClr val="5E368D"/>
                </a:solidFill>
                <a:latin typeface="Mac"/>
              </a:rPr>
              <a:t>Restorative Practice</a:t>
            </a:r>
            <a:r>
              <a:rPr lang="en-US" sz="1600" dirty="0">
                <a:solidFill>
                  <a:srgbClr val="5E368D"/>
                </a:solidFill>
                <a:latin typeface="Mac"/>
              </a:rPr>
              <a:t>: Broad support across all 8 areas for more use of restorative methodologies including schools, statutory bodies, etc. to prevent the escalation of local </a:t>
            </a:r>
            <a:r>
              <a:rPr lang="en-US" sz="1600" dirty="0" smtClean="0">
                <a:solidFill>
                  <a:srgbClr val="5E368D"/>
                </a:solidFill>
                <a:latin typeface="Mac"/>
              </a:rPr>
              <a:t>issues</a:t>
            </a:r>
            <a:endParaRPr lang="en-US" sz="1600" dirty="0">
              <a:solidFill>
                <a:srgbClr val="5E368D"/>
              </a:solidFill>
              <a:latin typeface="Mac"/>
            </a:endParaRPr>
          </a:p>
          <a:p>
            <a:endParaRPr lang="en-US" sz="1600" dirty="0">
              <a:solidFill>
                <a:srgbClr val="5E368D"/>
              </a:solidFill>
              <a:latin typeface="Mac"/>
            </a:endParaRPr>
          </a:p>
          <a:p>
            <a:r>
              <a:rPr lang="en-US" sz="1600" dirty="0">
                <a:solidFill>
                  <a:srgbClr val="5E368D"/>
                </a:solidFill>
                <a:latin typeface="Mac"/>
              </a:rPr>
              <a:t>These themes are varied and don’t apply in all areas</a:t>
            </a:r>
            <a:r>
              <a:rPr lang="en-US" sz="1600" dirty="0" smtClean="0">
                <a:solidFill>
                  <a:srgbClr val="5E368D"/>
                </a:solidFill>
                <a:latin typeface="Mac"/>
              </a:rPr>
              <a:t>.  </a:t>
            </a:r>
            <a:r>
              <a:rPr lang="en-US" sz="1600" dirty="0">
                <a:solidFill>
                  <a:srgbClr val="5E368D"/>
                </a:solidFill>
                <a:latin typeface="Mac"/>
              </a:rPr>
              <a:t>Interventions are tailored to meet the priorities within individual areas.</a:t>
            </a:r>
          </a:p>
        </p:txBody>
      </p:sp>
    </p:spTree>
    <p:extLst>
      <p:ext uri="{BB962C8B-B14F-4D97-AF65-F5344CB8AC3E}">
        <p14:creationId xmlns:p14="http://schemas.microsoft.com/office/powerpoint/2010/main" val="42113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888993" y="866509"/>
            <a:ext cx="2799164" cy="461665"/>
          </a:xfrm>
          <a:prstGeom prst="rect">
            <a:avLst/>
          </a:prstGeom>
        </p:spPr>
        <p:txBody>
          <a:bodyPr wrap="none">
            <a:spAutoFit/>
          </a:bodyPr>
          <a:lstStyle/>
          <a:p>
            <a:r>
              <a:rPr lang="en-US" sz="2400" b="1" dirty="0">
                <a:solidFill>
                  <a:srgbClr val="5E368D"/>
                </a:solidFill>
                <a:latin typeface="Mac"/>
              </a:rPr>
              <a:t>Theory of Change</a:t>
            </a:r>
          </a:p>
        </p:txBody>
      </p:sp>
      <p:sp>
        <p:nvSpPr>
          <p:cNvPr id="3" name="Rectangle 2"/>
          <p:cNvSpPr/>
          <p:nvPr/>
        </p:nvSpPr>
        <p:spPr>
          <a:xfrm>
            <a:off x="996592" y="1417833"/>
            <a:ext cx="8139287" cy="3046988"/>
          </a:xfrm>
          <a:prstGeom prst="rect">
            <a:avLst/>
          </a:prstGeom>
        </p:spPr>
        <p:txBody>
          <a:bodyPr wrap="square">
            <a:spAutoFit/>
          </a:bodyPr>
          <a:lstStyle/>
          <a:p>
            <a:r>
              <a:rPr lang="en-US" sz="1600" dirty="0">
                <a:solidFill>
                  <a:srgbClr val="5E368D"/>
                </a:solidFill>
                <a:latin typeface="Mac"/>
              </a:rPr>
              <a:t>Interventions supported through the Communities in Transition are focused on these core themes and how impact can be achieved through them. The approach taken in developing projects has three core elements:</a:t>
            </a:r>
          </a:p>
          <a:p>
            <a:pPr marL="285750" indent="-285750">
              <a:buFont typeface="Arial"/>
              <a:buChar char="•"/>
            </a:pPr>
            <a:endParaRPr lang="en-US" sz="1600" dirty="0">
              <a:solidFill>
                <a:srgbClr val="5E368D"/>
              </a:solidFill>
              <a:latin typeface="Mac"/>
            </a:endParaRPr>
          </a:p>
          <a:p>
            <a:pPr marL="742950" lvl="1" indent="-285750">
              <a:buFont typeface="Arial"/>
              <a:buChar char="•"/>
            </a:pPr>
            <a:r>
              <a:rPr lang="en-US" sz="1600" u="sng" dirty="0">
                <a:solidFill>
                  <a:srgbClr val="5E368D"/>
                </a:solidFill>
                <a:latin typeface="Mac"/>
              </a:rPr>
              <a:t>Increasing participation</a:t>
            </a:r>
            <a:r>
              <a:rPr lang="en-US" sz="1600" dirty="0">
                <a:solidFill>
                  <a:srgbClr val="5E368D"/>
                </a:solidFill>
                <a:latin typeface="Mac"/>
              </a:rPr>
              <a:t>: Empowering more people to take an active role in community life, increasing the agency of voice of the community </a:t>
            </a:r>
            <a:r>
              <a:rPr lang="en-US" sz="1600" dirty="0" smtClean="0">
                <a:solidFill>
                  <a:srgbClr val="5E368D"/>
                </a:solidFill>
                <a:latin typeface="Mac"/>
              </a:rPr>
              <a:t>overall</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742950" lvl="1" indent="-285750">
              <a:buFont typeface="Arial"/>
              <a:buChar char="•"/>
            </a:pPr>
            <a:r>
              <a:rPr lang="en-US" sz="1600" u="sng" dirty="0">
                <a:solidFill>
                  <a:srgbClr val="5E368D"/>
                </a:solidFill>
                <a:latin typeface="Mac"/>
              </a:rPr>
              <a:t>Developing skills</a:t>
            </a:r>
            <a:r>
              <a:rPr lang="en-US" sz="1600" dirty="0">
                <a:solidFill>
                  <a:srgbClr val="5E368D"/>
                </a:solidFill>
                <a:latin typeface="Mac"/>
              </a:rPr>
              <a:t>: Building the skills, knowledge and confidence of those who live and work in these </a:t>
            </a:r>
            <a:r>
              <a:rPr lang="en-US" sz="1600" dirty="0" smtClean="0">
                <a:solidFill>
                  <a:srgbClr val="5E368D"/>
                </a:solidFill>
                <a:latin typeface="Mac"/>
              </a:rPr>
              <a:t>communities</a:t>
            </a:r>
            <a:endParaRPr lang="en-US" sz="1600" dirty="0">
              <a:solidFill>
                <a:srgbClr val="5E368D"/>
              </a:solidFill>
              <a:latin typeface="Mac"/>
            </a:endParaRPr>
          </a:p>
          <a:p>
            <a:pPr marL="742950" lvl="1" indent="-285750">
              <a:buFont typeface="Arial"/>
              <a:buChar char="•"/>
            </a:pPr>
            <a:endParaRPr lang="en-US" sz="1600" dirty="0">
              <a:solidFill>
                <a:srgbClr val="5E368D"/>
              </a:solidFill>
              <a:latin typeface="Mac"/>
            </a:endParaRPr>
          </a:p>
          <a:p>
            <a:pPr marL="742950" lvl="1" indent="-285750">
              <a:buFont typeface="Arial"/>
              <a:buChar char="•"/>
            </a:pPr>
            <a:r>
              <a:rPr lang="en-US" sz="1600" u="sng" dirty="0">
                <a:solidFill>
                  <a:srgbClr val="5E368D"/>
                </a:solidFill>
                <a:latin typeface="Mac"/>
              </a:rPr>
              <a:t>Improving collaboration</a:t>
            </a:r>
            <a:r>
              <a:rPr lang="en-US" sz="1600" dirty="0">
                <a:solidFill>
                  <a:srgbClr val="5E368D"/>
                </a:solidFill>
                <a:latin typeface="Mac"/>
              </a:rPr>
              <a:t>: Appreciate and build on positive work within communities with support from statutory bodies to achieve sustained </a:t>
            </a:r>
            <a:r>
              <a:rPr lang="en-US" sz="1600" dirty="0" smtClean="0">
                <a:solidFill>
                  <a:srgbClr val="5E368D"/>
                </a:solidFill>
                <a:latin typeface="Mac"/>
              </a:rPr>
              <a:t>impacts</a:t>
            </a:r>
            <a:endParaRPr lang="en-US" sz="1600" dirty="0">
              <a:solidFill>
                <a:srgbClr val="5E368D"/>
              </a:solidFill>
              <a:latin typeface="Mac"/>
            </a:endParaRPr>
          </a:p>
        </p:txBody>
      </p:sp>
    </p:spTree>
    <p:extLst>
      <p:ext uri="{BB962C8B-B14F-4D97-AF65-F5344CB8AC3E}">
        <p14:creationId xmlns:p14="http://schemas.microsoft.com/office/powerpoint/2010/main" val="117680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678095" y="841539"/>
            <a:ext cx="4941628" cy="461665"/>
          </a:xfrm>
          <a:prstGeom prst="rect">
            <a:avLst/>
          </a:prstGeom>
        </p:spPr>
        <p:txBody>
          <a:bodyPr wrap="square">
            <a:spAutoFit/>
          </a:bodyPr>
          <a:lstStyle/>
          <a:p>
            <a:r>
              <a:rPr lang="en-US" sz="2400" b="1" dirty="0">
                <a:solidFill>
                  <a:srgbClr val="5E368D"/>
                </a:solidFill>
                <a:latin typeface="Mac"/>
              </a:rPr>
              <a:t>Achieving Impact</a:t>
            </a:r>
          </a:p>
        </p:txBody>
      </p:sp>
      <p:sp>
        <p:nvSpPr>
          <p:cNvPr id="3" name="Rectangle 2"/>
          <p:cNvSpPr/>
          <p:nvPr/>
        </p:nvSpPr>
        <p:spPr>
          <a:xfrm>
            <a:off x="585627" y="1303205"/>
            <a:ext cx="8280971" cy="3046988"/>
          </a:xfrm>
          <a:prstGeom prst="rect">
            <a:avLst/>
          </a:prstGeom>
        </p:spPr>
        <p:txBody>
          <a:bodyPr wrap="square">
            <a:spAutoFit/>
          </a:bodyPr>
          <a:lstStyle/>
          <a:p>
            <a:r>
              <a:rPr lang="en-US" sz="1600" dirty="0">
                <a:solidFill>
                  <a:srgbClr val="5E368D"/>
                </a:solidFill>
                <a:latin typeface="Mac"/>
              </a:rPr>
              <a:t>It is the combination of what we deliver and how we deliver it that will achieve a lasting impact – we </a:t>
            </a:r>
            <a:r>
              <a:rPr lang="en-US" sz="1600" dirty="0" err="1">
                <a:solidFill>
                  <a:srgbClr val="5E368D"/>
                </a:solidFill>
                <a:latin typeface="Mac"/>
              </a:rPr>
              <a:t>recognise</a:t>
            </a:r>
            <a:r>
              <a:rPr lang="en-US" sz="1600" dirty="0">
                <a:solidFill>
                  <a:srgbClr val="5E368D"/>
                </a:solidFill>
                <a:latin typeface="Mac"/>
              </a:rPr>
              <a:t> that this will take time and progress through a number of </a:t>
            </a:r>
            <a:r>
              <a:rPr lang="en-US" sz="1600" dirty="0" smtClean="0">
                <a:solidFill>
                  <a:srgbClr val="5E368D"/>
                </a:solidFill>
                <a:latin typeface="Mac"/>
              </a:rPr>
              <a:t>stages:</a:t>
            </a:r>
            <a:endParaRPr lang="en-US" sz="1600" dirty="0">
              <a:solidFill>
                <a:srgbClr val="5E368D"/>
              </a:solidFill>
              <a:latin typeface="Mac"/>
            </a:endParaRPr>
          </a:p>
          <a:p>
            <a:endParaRPr lang="en-US" sz="1600" dirty="0">
              <a:solidFill>
                <a:srgbClr val="5E368D"/>
              </a:solidFill>
              <a:latin typeface="Mac"/>
            </a:endParaRPr>
          </a:p>
          <a:p>
            <a:pPr marL="742950" lvl="1" indent="-285750">
              <a:buFont typeface="Arial"/>
              <a:buChar char="•"/>
            </a:pPr>
            <a:r>
              <a:rPr lang="en-US" sz="1600" u="sng" dirty="0">
                <a:solidFill>
                  <a:srgbClr val="5E368D"/>
                </a:solidFill>
                <a:latin typeface="Mac"/>
              </a:rPr>
              <a:t>Enable</a:t>
            </a:r>
            <a:r>
              <a:rPr lang="en-US" sz="1600" dirty="0">
                <a:solidFill>
                  <a:srgbClr val="5E368D"/>
                </a:solidFill>
                <a:latin typeface="Mac"/>
              </a:rPr>
              <a:t>: Project activities are supported to ensure that the community is fully involved in addressing underlying and barriers to </a:t>
            </a:r>
            <a:r>
              <a:rPr lang="en-US" sz="1600" dirty="0" smtClean="0">
                <a:solidFill>
                  <a:srgbClr val="5E368D"/>
                </a:solidFill>
                <a:latin typeface="Mac"/>
              </a:rPr>
              <a:t>participation</a:t>
            </a:r>
            <a:endParaRPr lang="en-US" sz="1600" dirty="0">
              <a:solidFill>
                <a:srgbClr val="5E368D"/>
              </a:solidFill>
              <a:latin typeface="Mac"/>
            </a:endParaRPr>
          </a:p>
          <a:p>
            <a:pPr marL="742950" lvl="1" indent="-285750">
              <a:buFont typeface="Arial"/>
              <a:buChar char="•"/>
            </a:pPr>
            <a:endParaRPr lang="en-US" sz="1600" dirty="0">
              <a:solidFill>
                <a:srgbClr val="5E368D"/>
              </a:solidFill>
              <a:latin typeface="Mac"/>
            </a:endParaRPr>
          </a:p>
          <a:p>
            <a:pPr marL="742950" lvl="1" indent="-285750">
              <a:buFont typeface="Arial"/>
              <a:buChar char="•"/>
            </a:pPr>
            <a:r>
              <a:rPr lang="en-US" sz="1600" u="sng" dirty="0">
                <a:solidFill>
                  <a:srgbClr val="5E368D"/>
                </a:solidFill>
                <a:latin typeface="Mac"/>
              </a:rPr>
              <a:t>Empower</a:t>
            </a:r>
            <a:r>
              <a:rPr lang="en-US" sz="1600" dirty="0">
                <a:solidFill>
                  <a:srgbClr val="5E368D"/>
                </a:solidFill>
                <a:latin typeface="Mac"/>
              </a:rPr>
              <a:t>: Projects will take an </a:t>
            </a:r>
            <a:r>
              <a:rPr lang="en-US" sz="1600" dirty="0" smtClean="0">
                <a:solidFill>
                  <a:srgbClr val="5E368D"/>
                </a:solidFill>
                <a:latin typeface="Mac"/>
              </a:rPr>
              <a:t>assets-based </a:t>
            </a:r>
            <a:r>
              <a:rPr lang="en-US" sz="1600" dirty="0">
                <a:solidFill>
                  <a:srgbClr val="5E368D"/>
                </a:solidFill>
                <a:latin typeface="Mac"/>
              </a:rPr>
              <a:t>approach. </a:t>
            </a:r>
            <a:r>
              <a:rPr lang="en-US" sz="1600" dirty="0" smtClean="0">
                <a:solidFill>
                  <a:srgbClr val="5E368D"/>
                </a:solidFill>
                <a:latin typeface="Mac"/>
              </a:rPr>
              <a:t> Opportunities </a:t>
            </a:r>
            <a:r>
              <a:rPr lang="en-US" sz="1600" dirty="0">
                <a:solidFill>
                  <a:srgbClr val="5E368D"/>
                </a:solidFill>
                <a:latin typeface="Mac"/>
              </a:rPr>
              <a:t>will be sought to support local engagement initiatives and build connections with other funders.</a:t>
            </a:r>
          </a:p>
          <a:p>
            <a:pPr marL="742950" lvl="1" indent="-285750">
              <a:buFont typeface="Arial"/>
              <a:buChar char="•"/>
            </a:pPr>
            <a:endParaRPr lang="en-US" sz="1600" dirty="0">
              <a:solidFill>
                <a:srgbClr val="5E368D"/>
              </a:solidFill>
              <a:latin typeface="Mac"/>
            </a:endParaRPr>
          </a:p>
          <a:p>
            <a:pPr marL="742950" lvl="1" indent="-285750">
              <a:buFont typeface="Arial"/>
              <a:buChar char="•"/>
            </a:pPr>
            <a:r>
              <a:rPr lang="en-US" sz="1600" u="sng" dirty="0">
                <a:solidFill>
                  <a:srgbClr val="5E368D"/>
                </a:solidFill>
                <a:latin typeface="Mac"/>
              </a:rPr>
              <a:t>Embed</a:t>
            </a:r>
            <a:r>
              <a:rPr lang="en-US" sz="1600" dirty="0">
                <a:solidFill>
                  <a:srgbClr val="5E368D"/>
                </a:solidFill>
                <a:latin typeface="Mac"/>
              </a:rPr>
              <a:t>: Good practice identified through the Project is sustained to transition communities into confident, resilient, accessible </a:t>
            </a:r>
            <a:r>
              <a:rPr lang="en-US" sz="1600" dirty="0" smtClean="0">
                <a:solidFill>
                  <a:srgbClr val="5E368D"/>
                </a:solidFill>
                <a:latin typeface="Mac"/>
              </a:rPr>
              <a:t>places, </a:t>
            </a:r>
            <a:r>
              <a:rPr lang="en-US" sz="1600" dirty="0">
                <a:solidFill>
                  <a:srgbClr val="5E368D"/>
                </a:solidFill>
                <a:latin typeface="Mac"/>
              </a:rPr>
              <a:t>free from coercive </a:t>
            </a:r>
            <a:r>
              <a:rPr lang="en-US" sz="1600" dirty="0" smtClean="0">
                <a:solidFill>
                  <a:srgbClr val="5E368D"/>
                </a:solidFill>
                <a:latin typeface="Mac"/>
              </a:rPr>
              <a:t>control</a:t>
            </a:r>
            <a:endParaRPr lang="en-US" sz="1600" dirty="0">
              <a:solidFill>
                <a:srgbClr val="5E368D"/>
              </a:solidFill>
              <a:latin typeface="Mac"/>
            </a:endParaRPr>
          </a:p>
        </p:txBody>
      </p:sp>
    </p:spTree>
    <p:extLst>
      <p:ext uri="{BB962C8B-B14F-4D97-AF65-F5344CB8AC3E}">
        <p14:creationId xmlns:p14="http://schemas.microsoft.com/office/powerpoint/2010/main" val="2701890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698643" y="636998"/>
            <a:ext cx="4921079" cy="461665"/>
          </a:xfrm>
          <a:prstGeom prst="rect">
            <a:avLst/>
          </a:prstGeom>
        </p:spPr>
        <p:txBody>
          <a:bodyPr wrap="square">
            <a:spAutoFit/>
          </a:bodyPr>
          <a:lstStyle/>
          <a:p>
            <a:r>
              <a:rPr lang="en-US" sz="2400" b="1" dirty="0">
                <a:solidFill>
                  <a:srgbClr val="5E368D"/>
                </a:solidFill>
                <a:latin typeface="Mac"/>
              </a:rPr>
              <a:t>Achieving Impact</a:t>
            </a:r>
          </a:p>
        </p:txBody>
      </p:sp>
      <p:sp>
        <p:nvSpPr>
          <p:cNvPr id="3" name="Rectangle 2"/>
          <p:cNvSpPr/>
          <p:nvPr/>
        </p:nvSpPr>
        <p:spPr>
          <a:xfrm>
            <a:off x="698643" y="1212325"/>
            <a:ext cx="7695344" cy="3046988"/>
          </a:xfrm>
          <a:prstGeom prst="rect">
            <a:avLst/>
          </a:prstGeom>
        </p:spPr>
        <p:txBody>
          <a:bodyPr wrap="square">
            <a:spAutoFit/>
          </a:bodyPr>
          <a:lstStyle/>
          <a:p>
            <a:pPr marL="285750" indent="-285750">
              <a:buFont typeface="Arial"/>
              <a:buChar char="•"/>
            </a:pPr>
            <a:r>
              <a:rPr lang="en-US" sz="1600" dirty="0">
                <a:solidFill>
                  <a:srgbClr val="5E368D"/>
                </a:solidFill>
                <a:latin typeface="Mac"/>
              </a:rPr>
              <a:t>Projects supported through the Communities in Transition Project should be clearly focused on these issues and these core </a:t>
            </a:r>
            <a:r>
              <a:rPr lang="en-US" sz="1600" dirty="0" smtClean="0">
                <a:solidFill>
                  <a:srgbClr val="5E368D"/>
                </a:solidFill>
                <a:latin typeface="Mac"/>
              </a:rPr>
              <a:t>themes</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We must all continue to challenge ourselves throughout delivery to ensure that the activities we are involved in have the potential to address the underlying issues and achieve positive </a:t>
            </a:r>
            <a:r>
              <a:rPr lang="en-US" sz="1600" dirty="0" smtClean="0">
                <a:solidFill>
                  <a:srgbClr val="5E368D"/>
                </a:solidFill>
                <a:latin typeface="Mac"/>
              </a:rPr>
              <a:t>outcomes</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There will be more qualitative evaluations across the areas of focus on an ongoing basis during this phase to assess how we are changing </a:t>
            </a:r>
            <a:r>
              <a:rPr lang="en-US" sz="1600" dirty="0" smtClean="0">
                <a:solidFill>
                  <a:srgbClr val="5E368D"/>
                </a:solidFill>
                <a:latin typeface="Mac"/>
              </a:rPr>
              <a:t>areas</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The Project will link – and be asked to demonstrate impact – to the Tackling </a:t>
            </a:r>
            <a:r>
              <a:rPr lang="en-US" sz="1600" dirty="0" err="1">
                <a:solidFill>
                  <a:srgbClr val="5E368D"/>
                </a:solidFill>
                <a:latin typeface="Mac"/>
              </a:rPr>
              <a:t>Paramilitarism</a:t>
            </a:r>
            <a:r>
              <a:rPr lang="en-US" sz="1600" dirty="0">
                <a:solidFill>
                  <a:srgbClr val="5E368D"/>
                </a:solidFill>
                <a:latin typeface="Mac"/>
              </a:rPr>
              <a:t> </a:t>
            </a:r>
            <a:r>
              <a:rPr lang="en-US" sz="1600" dirty="0" err="1">
                <a:solidFill>
                  <a:srgbClr val="5E368D"/>
                </a:solidFill>
                <a:latin typeface="Mac"/>
              </a:rPr>
              <a:t>Programme</a:t>
            </a:r>
            <a:r>
              <a:rPr lang="en-US" sz="1600" dirty="0">
                <a:solidFill>
                  <a:srgbClr val="5E368D"/>
                </a:solidFill>
                <a:latin typeface="Mac"/>
              </a:rPr>
              <a:t> benefit ‘</a:t>
            </a:r>
            <a:r>
              <a:rPr lang="en-US" sz="1600" b="1" i="1" dirty="0">
                <a:solidFill>
                  <a:srgbClr val="5E368D"/>
                </a:solidFill>
                <a:latin typeface="Mac"/>
              </a:rPr>
              <a:t>Increase in Community Resilience</a:t>
            </a:r>
            <a:r>
              <a:rPr lang="en-US" sz="1600" dirty="0">
                <a:solidFill>
                  <a:srgbClr val="5E368D"/>
                </a:solidFill>
                <a:latin typeface="Mac"/>
              </a:rPr>
              <a:t>’</a:t>
            </a:r>
          </a:p>
        </p:txBody>
      </p:sp>
    </p:spTree>
    <p:extLst>
      <p:ext uri="{BB962C8B-B14F-4D97-AF65-F5344CB8AC3E}">
        <p14:creationId xmlns:p14="http://schemas.microsoft.com/office/powerpoint/2010/main" val="3143332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904127" y="780836"/>
            <a:ext cx="4632240" cy="461665"/>
          </a:xfrm>
          <a:prstGeom prst="rect">
            <a:avLst/>
          </a:prstGeom>
        </p:spPr>
        <p:txBody>
          <a:bodyPr wrap="square">
            <a:spAutoFit/>
          </a:bodyPr>
          <a:lstStyle/>
          <a:p>
            <a:r>
              <a:rPr lang="en-US" sz="2400" b="1" dirty="0">
                <a:solidFill>
                  <a:srgbClr val="5E368D"/>
                </a:solidFill>
                <a:latin typeface="Mac"/>
              </a:rPr>
              <a:t>Communication</a:t>
            </a:r>
          </a:p>
        </p:txBody>
      </p:sp>
      <p:sp>
        <p:nvSpPr>
          <p:cNvPr id="3" name="Rectangle 2"/>
          <p:cNvSpPr/>
          <p:nvPr/>
        </p:nvSpPr>
        <p:spPr>
          <a:xfrm>
            <a:off x="904127" y="1356189"/>
            <a:ext cx="7089167" cy="2554545"/>
          </a:xfrm>
          <a:prstGeom prst="rect">
            <a:avLst/>
          </a:prstGeom>
        </p:spPr>
        <p:txBody>
          <a:bodyPr wrap="square">
            <a:spAutoFit/>
          </a:bodyPr>
          <a:lstStyle/>
          <a:p>
            <a:pPr marL="285750" indent="-285750">
              <a:buFont typeface="Arial"/>
              <a:buChar char="•"/>
            </a:pPr>
            <a:r>
              <a:rPr lang="en-US" sz="1600" dirty="0">
                <a:solidFill>
                  <a:srgbClr val="5E368D"/>
                </a:solidFill>
                <a:latin typeface="Mac"/>
              </a:rPr>
              <a:t>With thanks to feedback from our current delivery partners and wider stakeholders, we have developed a core Communities in Transition brand that will be implemented from the start of all Phase 2 </a:t>
            </a:r>
            <a:r>
              <a:rPr lang="en-US" sz="1600" dirty="0" smtClean="0">
                <a:solidFill>
                  <a:srgbClr val="5E368D"/>
                </a:solidFill>
                <a:latin typeface="Mac"/>
              </a:rPr>
              <a:t>projects</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The branding will help improve visibility of the Project across local areas and ensure it has a clear and distinct </a:t>
            </a:r>
            <a:r>
              <a:rPr lang="en-US" sz="1600" dirty="0" smtClean="0">
                <a:solidFill>
                  <a:srgbClr val="5E368D"/>
                </a:solidFill>
                <a:latin typeface="Mac"/>
              </a:rPr>
              <a:t>presence</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A communications protocol will form part of new contracts to ensure the positive impacts being achieved by projects are </a:t>
            </a:r>
            <a:r>
              <a:rPr lang="en-US" sz="1600" dirty="0" err="1">
                <a:solidFill>
                  <a:srgbClr val="5E368D"/>
                </a:solidFill>
                <a:latin typeface="Mac"/>
              </a:rPr>
              <a:t>recognised</a:t>
            </a:r>
            <a:r>
              <a:rPr lang="en-US" sz="1600" dirty="0">
                <a:solidFill>
                  <a:srgbClr val="5E368D"/>
                </a:solidFill>
                <a:latin typeface="Mac"/>
              </a:rPr>
              <a:t> and </a:t>
            </a:r>
            <a:r>
              <a:rPr lang="en-US" sz="1600" dirty="0" smtClean="0">
                <a:solidFill>
                  <a:srgbClr val="5E368D"/>
                </a:solidFill>
                <a:latin typeface="Mac"/>
              </a:rPr>
              <a:t>celebrated</a:t>
            </a:r>
            <a:endParaRPr lang="en-US" sz="1600" dirty="0">
              <a:solidFill>
                <a:srgbClr val="5E368D"/>
              </a:solidFill>
              <a:latin typeface="Mac"/>
            </a:endParaRPr>
          </a:p>
        </p:txBody>
      </p:sp>
    </p:spTree>
    <p:extLst>
      <p:ext uri="{BB962C8B-B14F-4D97-AF65-F5344CB8AC3E}">
        <p14:creationId xmlns:p14="http://schemas.microsoft.com/office/powerpoint/2010/main" val="4224092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770562" y="719191"/>
            <a:ext cx="6087438" cy="830997"/>
          </a:xfrm>
          <a:prstGeom prst="rect">
            <a:avLst/>
          </a:prstGeom>
        </p:spPr>
        <p:txBody>
          <a:bodyPr wrap="square">
            <a:spAutoFit/>
          </a:bodyPr>
          <a:lstStyle/>
          <a:p>
            <a:r>
              <a:rPr lang="en-US" sz="2400" b="1" dirty="0">
                <a:solidFill>
                  <a:srgbClr val="5E368D"/>
                </a:solidFill>
                <a:latin typeface="Mac"/>
              </a:rPr>
              <a:t>What were the priorities in </a:t>
            </a:r>
            <a:endParaRPr lang="en-US" sz="2400" b="1" dirty="0" smtClean="0">
              <a:solidFill>
                <a:srgbClr val="5E368D"/>
              </a:solidFill>
              <a:latin typeface="Mac"/>
            </a:endParaRPr>
          </a:p>
          <a:p>
            <a:r>
              <a:rPr lang="en-US" sz="2400" b="1" dirty="0" smtClean="0">
                <a:solidFill>
                  <a:srgbClr val="5E368D"/>
                </a:solidFill>
                <a:latin typeface="Mac"/>
              </a:rPr>
              <a:t>East Belfast? </a:t>
            </a:r>
            <a:r>
              <a:rPr lang="en-US" sz="2400" dirty="0" smtClean="0">
                <a:solidFill>
                  <a:srgbClr val="5E368D"/>
                </a:solidFill>
                <a:latin typeface="Mac"/>
              </a:rPr>
              <a:t>(1/2)</a:t>
            </a:r>
            <a:endParaRPr lang="en-US" sz="2400" dirty="0">
              <a:solidFill>
                <a:srgbClr val="5E368D"/>
              </a:solidFill>
              <a:latin typeface="Mac"/>
            </a:endParaRPr>
          </a:p>
        </p:txBody>
      </p:sp>
      <p:sp>
        <p:nvSpPr>
          <p:cNvPr id="3" name="Rectangle 2"/>
          <p:cNvSpPr/>
          <p:nvPr/>
        </p:nvSpPr>
        <p:spPr>
          <a:xfrm>
            <a:off x="770561" y="1633591"/>
            <a:ext cx="7643973" cy="2862322"/>
          </a:xfrm>
          <a:prstGeom prst="rect">
            <a:avLst/>
          </a:prstGeom>
        </p:spPr>
        <p:txBody>
          <a:bodyPr wrap="square">
            <a:spAutoFit/>
          </a:bodyPr>
          <a:lstStyle/>
          <a:p>
            <a:pPr marL="285750" indent="-285750">
              <a:buFont typeface="Arial"/>
              <a:buChar char="•"/>
            </a:pPr>
            <a:r>
              <a:rPr lang="en-US" dirty="0">
                <a:solidFill>
                  <a:srgbClr val="5E368D"/>
                </a:solidFill>
                <a:latin typeface="Mac"/>
              </a:rPr>
              <a:t>Health &amp; Wellbeing issues identified as a driver for criminality, particularly in relation to drug dealing, extortion and illegal money lending </a:t>
            </a:r>
          </a:p>
          <a:p>
            <a:pPr marL="285750" indent="-285750">
              <a:buFont typeface="Arial"/>
              <a:buChar char="•"/>
            </a:pPr>
            <a:endParaRPr lang="en-US" dirty="0">
              <a:solidFill>
                <a:srgbClr val="5E368D"/>
              </a:solidFill>
              <a:latin typeface="Mac"/>
            </a:endParaRPr>
          </a:p>
          <a:p>
            <a:pPr marL="285750" indent="-285750">
              <a:buFont typeface="Arial"/>
              <a:buChar char="•"/>
            </a:pPr>
            <a:r>
              <a:rPr lang="en-US" dirty="0">
                <a:solidFill>
                  <a:srgbClr val="5E368D"/>
                </a:solidFill>
                <a:latin typeface="Mac"/>
              </a:rPr>
              <a:t>Lots of capacity building projects in the past, but a sense that some local groups hadn’t been able to access these</a:t>
            </a:r>
          </a:p>
          <a:p>
            <a:pPr marL="285750" indent="-285750">
              <a:buFont typeface="Arial"/>
              <a:buChar char="•"/>
            </a:pPr>
            <a:endParaRPr lang="en-US" dirty="0">
              <a:solidFill>
                <a:srgbClr val="5E368D"/>
              </a:solidFill>
              <a:latin typeface="Mac"/>
            </a:endParaRPr>
          </a:p>
          <a:p>
            <a:pPr marL="285750" indent="-285750">
              <a:buFont typeface="Arial"/>
              <a:buChar char="•"/>
            </a:pPr>
            <a:r>
              <a:rPr lang="en-US" dirty="0">
                <a:solidFill>
                  <a:srgbClr val="5E368D"/>
                </a:solidFill>
                <a:latin typeface="Mac"/>
              </a:rPr>
              <a:t>Arts &amp; Culture activities focused on individual’s concerns that key events can be perceived as less about celebrating the area’s history and more about </a:t>
            </a:r>
            <a:r>
              <a:rPr lang="en-US" dirty="0" err="1" smtClean="0">
                <a:solidFill>
                  <a:srgbClr val="5E368D"/>
                </a:solidFill>
                <a:latin typeface="Mac"/>
              </a:rPr>
              <a:t>antagonising</a:t>
            </a:r>
            <a:r>
              <a:rPr lang="en-US" dirty="0" smtClean="0">
                <a:solidFill>
                  <a:srgbClr val="5E368D"/>
                </a:solidFill>
                <a:latin typeface="Mac"/>
              </a:rPr>
              <a:t> </a:t>
            </a:r>
            <a:r>
              <a:rPr lang="en-US" dirty="0">
                <a:solidFill>
                  <a:srgbClr val="5E368D"/>
                </a:solidFill>
                <a:latin typeface="Mac"/>
              </a:rPr>
              <a:t>others</a:t>
            </a:r>
          </a:p>
        </p:txBody>
      </p:sp>
    </p:spTree>
    <p:extLst>
      <p:ext uri="{BB962C8B-B14F-4D97-AF65-F5344CB8AC3E}">
        <p14:creationId xmlns:p14="http://schemas.microsoft.com/office/powerpoint/2010/main" val="2807300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791110" y="739739"/>
            <a:ext cx="6066890" cy="830997"/>
          </a:xfrm>
          <a:prstGeom prst="rect">
            <a:avLst/>
          </a:prstGeom>
        </p:spPr>
        <p:txBody>
          <a:bodyPr wrap="square">
            <a:spAutoFit/>
          </a:bodyPr>
          <a:lstStyle/>
          <a:p>
            <a:r>
              <a:rPr lang="en-US" sz="2400" b="1" dirty="0">
                <a:solidFill>
                  <a:srgbClr val="5E368D"/>
                </a:solidFill>
                <a:latin typeface="Mac"/>
              </a:rPr>
              <a:t>What were the priorities in </a:t>
            </a:r>
          </a:p>
          <a:p>
            <a:r>
              <a:rPr lang="en-US" sz="2400" b="1" dirty="0">
                <a:solidFill>
                  <a:srgbClr val="5E368D"/>
                </a:solidFill>
                <a:latin typeface="Mac"/>
              </a:rPr>
              <a:t>East Belfast? </a:t>
            </a:r>
            <a:r>
              <a:rPr lang="en-US" sz="2400" dirty="0" smtClean="0">
                <a:solidFill>
                  <a:srgbClr val="5E368D"/>
                </a:solidFill>
                <a:latin typeface="Mac"/>
              </a:rPr>
              <a:t>(2/2</a:t>
            </a:r>
            <a:r>
              <a:rPr lang="en-US" sz="2400" dirty="0">
                <a:solidFill>
                  <a:srgbClr val="5E368D"/>
                </a:solidFill>
                <a:latin typeface="Mac"/>
              </a:rPr>
              <a:t>)</a:t>
            </a:r>
          </a:p>
        </p:txBody>
      </p:sp>
      <p:sp>
        <p:nvSpPr>
          <p:cNvPr id="3" name="Rectangle 2"/>
          <p:cNvSpPr/>
          <p:nvPr/>
        </p:nvSpPr>
        <p:spPr>
          <a:xfrm>
            <a:off x="863029" y="1705510"/>
            <a:ext cx="6596009" cy="2308324"/>
          </a:xfrm>
          <a:prstGeom prst="rect">
            <a:avLst/>
          </a:prstGeom>
        </p:spPr>
        <p:txBody>
          <a:bodyPr wrap="square">
            <a:spAutoFit/>
          </a:bodyPr>
          <a:lstStyle/>
          <a:p>
            <a:pPr marL="285750" indent="-285750">
              <a:buFont typeface="Arial"/>
              <a:buChar char="•"/>
            </a:pPr>
            <a:r>
              <a:rPr lang="en-US" dirty="0">
                <a:solidFill>
                  <a:srgbClr val="5E368D"/>
                </a:solidFill>
                <a:latin typeface="Mac"/>
              </a:rPr>
              <a:t>Young people identified as being particularly at risk of recruitment by paramilitary </a:t>
            </a:r>
            <a:r>
              <a:rPr lang="en-US" dirty="0" err="1">
                <a:solidFill>
                  <a:srgbClr val="5E368D"/>
                </a:solidFill>
                <a:latin typeface="Mac"/>
              </a:rPr>
              <a:t>organisations</a:t>
            </a:r>
            <a:endParaRPr lang="en-US" dirty="0">
              <a:solidFill>
                <a:srgbClr val="5E368D"/>
              </a:solidFill>
              <a:latin typeface="Mac"/>
            </a:endParaRPr>
          </a:p>
          <a:p>
            <a:pPr marL="285750" indent="-285750">
              <a:buFont typeface="Arial"/>
              <a:buChar char="•"/>
            </a:pPr>
            <a:endParaRPr lang="en-US" dirty="0">
              <a:solidFill>
                <a:srgbClr val="5E368D"/>
              </a:solidFill>
              <a:latin typeface="Mac"/>
            </a:endParaRPr>
          </a:p>
          <a:p>
            <a:pPr marL="285750" indent="-285750">
              <a:buFont typeface="Arial"/>
              <a:buChar char="•"/>
            </a:pPr>
            <a:r>
              <a:rPr lang="en-US" dirty="0">
                <a:solidFill>
                  <a:srgbClr val="5E368D"/>
                </a:solidFill>
                <a:latin typeface="Mac"/>
              </a:rPr>
              <a:t>Need for Restorative Practice and Restorative Justice to empower communities to take an active role in resolving local issues</a:t>
            </a:r>
          </a:p>
          <a:p>
            <a:pPr marL="285750" indent="-285750">
              <a:buFont typeface="Arial"/>
              <a:buChar char="•"/>
            </a:pPr>
            <a:endParaRPr lang="en-US" dirty="0">
              <a:solidFill>
                <a:srgbClr val="5E368D"/>
              </a:solidFill>
              <a:latin typeface="Mac"/>
            </a:endParaRPr>
          </a:p>
          <a:p>
            <a:pPr marL="285750" indent="-285750">
              <a:buFont typeface="Arial"/>
              <a:buChar char="•"/>
            </a:pPr>
            <a:r>
              <a:rPr lang="en-US" dirty="0">
                <a:solidFill>
                  <a:srgbClr val="5E368D"/>
                </a:solidFill>
                <a:latin typeface="Mac"/>
              </a:rPr>
              <a:t>Isolation and </a:t>
            </a:r>
            <a:r>
              <a:rPr lang="en-US" dirty="0" err="1">
                <a:solidFill>
                  <a:srgbClr val="5E368D"/>
                </a:solidFill>
                <a:latin typeface="Mac"/>
              </a:rPr>
              <a:t>marginalisation</a:t>
            </a:r>
            <a:r>
              <a:rPr lang="en-US" dirty="0">
                <a:solidFill>
                  <a:srgbClr val="5E368D"/>
                </a:solidFill>
                <a:latin typeface="Mac"/>
              </a:rPr>
              <a:t> of the Ex-Prisoner community</a:t>
            </a:r>
            <a:endParaRPr lang="en-US" dirty="0">
              <a:solidFill>
                <a:srgbClr val="5E368D"/>
              </a:solidFill>
            </a:endParaRPr>
          </a:p>
        </p:txBody>
      </p:sp>
    </p:spTree>
    <p:extLst>
      <p:ext uri="{BB962C8B-B14F-4D97-AF65-F5344CB8AC3E}">
        <p14:creationId xmlns:p14="http://schemas.microsoft.com/office/powerpoint/2010/main" val="3352665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832208" y="750013"/>
            <a:ext cx="5108116" cy="461665"/>
          </a:xfrm>
          <a:prstGeom prst="rect">
            <a:avLst/>
          </a:prstGeom>
        </p:spPr>
        <p:txBody>
          <a:bodyPr wrap="square">
            <a:spAutoFit/>
          </a:bodyPr>
          <a:lstStyle/>
          <a:p>
            <a:r>
              <a:rPr lang="en-US" sz="2400" b="1" dirty="0">
                <a:solidFill>
                  <a:srgbClr val="5E368D"/>
                </a:solidFill>
                <a:latin typeface="Mac"/>
              </a:rPr>
              <a:t>Delivery during Phase I</a:t>
            </a:r>
          </a:p>
        </p:txBody>
      </p:sp>
      <p:sp>
        <p:nvSpPr>
          <p:cNvPr id="3" name="Rectangle 2"/>
          <p:cNvSpPr/>
          <p:nvPr/>
        </p:nvSpPr>
        <p:spPr>
          <a:xfrm>
            <a:off x="924674" y="1397285"/>
            <a:ext cx="6791218" cy="2554545"/>
          </a:xfrm>
          <a:prstGeom prst="rect">
            <a:avLst/>
          </a:prstGeom>
        </p:spPr>
        <p:txBody>
          <a:bodyPr wrap="square">
            <a:spAutoFit/>
          </a:bodyPr>
          <a:lstStyle/>
          <a:p>
            <a:r>
              <a:rPr lang="en-US" sz="1600" dirty="0" smtClean="0">
                <a:solidFill>
                  <a:srgbClr val="5E368D"/>
                </a:solidFill>
                <a:latin typeface="Mac"/>
              </a:rPr>
              <a:t>During Phase 1 the following projects were delivered:</a:t>
            </a:r>
            <a:endParaRPr lang="en-US" sz="1600" dirty="0">
              <a:solidFill>
                <a:srgbClr val="5E368D"/>
              </a:solidFill>
              <a:latin typeface="Mac"/>
            </a:endParaRPr>
          </a:p>
          <a:p>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Community Development </a:t>
            </a:r>
          </a:p>
          <a:p>
            <a:pPr marL="285750" indent="-285750">
              <a:buFont typeface="Arial"/>
              <a:buChar char="•"/>
            </a:pPr>
            <a:r>
              <a:rPr lang="en-US" sz="1600" dirty="0">
                <a:solidFill>
                  <a:srgbClr val="5E368D"/>
                </a:solidFill>
                <a:latin typeface="Mac"/>
              </a:rPr>
              <a:t>Health and </a:t>
            </a:r>
            <a:r>
              <a:rPr lang="en-US" sz="1600" dirty="0" smtClean="0">
                <a:solidFill>
                  <a:srgbClr val="5E368D"/>
                </a:solidFill>
                <a:latin typeface="Mac"/>
              </a:rPr>
              <a:t>Wellbeing</a:t>
            </a: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Arts and Culture </a:t>
            </a:r>
          </a:p>
          <a:p>
            <a:pPr marL="285750" indent="-285750">
              <a:buFont typeface="Arial"/>
              <a:buChar char="•"/>
            </a:pPr>
            <a:r>
              <a:rPr lang="en-US" sz="1600" dirty="0">
                <a:solidFill>
                  <a:srgbClr val="5E368D"/>
                </a:solidFill>
                <a:latin typeface="Mac"/>
              </a:rPr>
              <a:t>Raising Aspirations for Compulsory School Age </a:t>
            </a:r>
            <a:r>
              <a:rPr lang="en-US" sz="1600" dirty="0" smtClean="0">
                <a:solidFill>
                  <a:srgbClr val="5E368D"/>
                </a:solidFill>
                <a:latin typeface="Mac"/>
              </a:rPr>
              <a:t>Children (continuing into Phase II)</a:t>
            </a:r>
          </a:p>
          <a:p>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Regional Restorative </a:t>
            </a:r>
            <a:r>
              <a:rPr lang="en-US" sz="1600" dirty="0" smtClean="0">
                <a:solidFill>
                  <a:srgbClr val="5E368D"/>
                </a:solidFill>
                <a:latin typeface="Mac"/>
              </a:rPr>
              <a:t>Practice (continuing into Phase II) </a:t>
            </a: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Regional Personal Transition </a:t>
            </a:r>
            <a:r>
              <a:rPr lang="en-US" sz="1600" dirty="0" smtClean="0">
                <a:solidFill>
                  <a:srgbClr val="5E368D"/>
                </a:solidFill>
                <a:latin typeface="Mac"/>
              </a:rPr>
              <a:t>(continuing into Phase II)</a:t>
            </a:r>
            <a:endParaRPr lang="en-GB" sz="1600" dirty="0"/>
          </a:p>
        </p:txBody>
      </p:sp>
    </p:spTree>
    <p:extLst>
      <p:ext uri="{BB962C8B-B14F-4D97-AF65-F5344CB8AC3E}">
        <p14:creationId xmlns:p14="http://schemas.microsoft.com/office/powerpoint/2010/main" val="442137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3" name="TextBox 2"/>
          <p:cNvSpPr txBox="1"/>
          <p:nvPr/>
        </p:nvSpPr>
        <p:spPr>
          <a:xfrm>
            <a:off x="379805" y="1771531"/>
            <a:ext cx="4510694" cy="1600438"/>
          </a:xfrm>
          <a:prstGeom prst="rect">
            <a:avLst/>
          </a:prstGeom>
          <a:noFill/>
        </p:spPr>
        <p:txBody>
          <a:bodyPr wrap="square" rtlCol="0">
            <a:spAutoFit/>
          </a:bodyPr>
          <a:lstStyle/>
          <a:p>
            <a:r>
              <a:rPr lang="en-US" sz="2800" b="1" dirty="0" smtClean="0">
                <a:solidFill>
                  <a:srgbClr val="5E368D"/>
                </a:solidFill>
                <a:latin typeface="Mac"/>
              </a:rPr>
              <a:t>East Belfast</a:t>
            </a:r>
            <a:endParaRPr lang="en-US" sz="2800" b="1" dirty="0">
              <a:solidFill>
                <a:srgbClr val="5E368D"/>
              </a:solidFill>
              <a:latin typeface="Mac"/>
            </a:endParaRPr>
          </a:p>
          <a:p>
            <a:r>
              <a:rPr lang="en-US" sz="2800" b="1" dirty="0">
                <a:solidFill>
                  <a:srgbClr val="5E368D"/>
                </a:solidFill>
                <a:latin typeface="Mac"/>
              </a:rPr>
              <a:t>Pre Market Engagement</a:t>
            </a:r>
          </a:p>
          <a:p>
            <a:r>
              <a:rPr lang="en-US" sz="2800" b="1" dirty="0">
                <a:solidFill>
                  <a:srgbClr val="5E368D"/>
                </a:solidFill>
                <a:latin typeface="Mac"/>
              </a:rPr>
              <a:t>CIT Phase </a:t>
            </a:r>
            <a:r>
              <a:rPr lang="en-US" sz="2800" b="1" dirty="0" smtClean="0">
                <a:solidFill>
                  <a:srgbClr val="5E368D"/>
                </a:solidFill>
                <a:latin typeface="Mac"/>
              </a:rPr>
              <a:t>2</a:t>
            </a:r>
          </a:p>
          <a:p>
            <a:endParaRPr lang="en-US" sz="1400" b="1" dirty="0">
              <a:solidFill>
                <a:srgbClr val="5E368D"/>
              </a:solidFill>
              <a:latin typeface="Mac"/>
            </a:endParaRPr>
          </a:p>
        </p:txBody>
      </p:sp>
      <p:sp>
        <p:nvSpPr>
          <p:cNvPr id="4" name="Rectangle 3"/>
          <p:cNvSpPr/>
          <p:nvPr/>
        </p:nvSpPr>
        <p:spPr>
          <a:xfrm>
            <a:off x="379805" y="3399694"/>
            <a:ext cx="4772346" cy="1200329"/>
          </a:xfrm>
          <a:prstGeom prst="rect">
            <a:avLst/>
          </a:prstGeom>
        </p:spPr>
        <p:txBody>
          <a:bodyPr wrap="square">
            <a:spAutoFit/>
          </a:bodyPr>
          <a:lstStyle/>
          <a:p>
            <a:r>
              <a:rPr lang="en-US" b="1" dirty="0" smtClean="0">
                <a:solidFill>
                  <a:srgbClr val="5E368D"/>
                </a:solidFill>
                <a:latin typeface="Mac"/>
              </a:rPr>
              <a:t>The  Mount and</a:t>
            </a:r>
          </a:p>
          <a:p>
            <a:r>
              <a:rPr lang="en-US" b="1" dirty="0" err="1" smtClean="0">
                <a:solidFill>
                  <a:srgbClr val="5E368D"/>
                </a:solidFill>
                <a:latin typeface="Mac"/>
              </a:rPr>
              <a:t>Ballymacarrett</a:t>
            </a:r>
            <a:endParaRPr lang="en-US" b="1" dirty="0" smtClean="0">
              <a:solidFill>
                <a:srgbClr val="5E368D"/>
              </a:solidFill>
              <a:latin typeface="Mac"/>
            </a:endParaRPr>
          </a:p>
          <a:p>
            <a:endParaRPr lang="en-US" b="1" dirty="0">
              <a:solidFill>
                <a:srgbClr val="5E368D"/>
              </a:solidFill>
              <a:latin typeface="Mac"/>
            </a:endParaRPr>
          </a:p>
          <a:p>
            <a:r>
              <a:rPr lang="en-US" b="1" dirty="0" smtClean="0">
                <a:solidFill>
                  <a:srgbClr val="5E368D"/>
                </a:solidFill>
                <a:latin typeface="Mac"/>
              </a:rPr>
              <a:t>10 </a:t>
            </a:r>
            <a:r>
              <a:rPr lang="en-US" b="1" dirty="0">
                <a:solidFill>
                  <a:srgbClr val="5E368D"/>
                </a:solidFill>
                <a:latin typeface="Mac"/>
              </a:rPr>
              <a:t>May 2021</a:t>
            </a:r>
          </a:p>
        </p:txBody>
      </p:sp>
    </p:spTree>
    <p:extLst>
      <p:ext uri="{BB962C8B-B14F-4D97-AF65-F5344CB8AC3E}">
        <p14:creationId xmlns:p14="http://schemas.microsoft.com/office/powerpoint/2010/main" val="2211548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565079" y="688369"/>
            <a:ext cx="6292921" cy="830997"/>
          </a:xfrm>
          <a:prstGeom prst="rect">
            <a:avLst/>
          </a:prstGeom>
        </p:spPr>
        <p:txBody>
          <a:bodyPr wrap="square">
            <a:spAutoFit/>
          </a:bodyPr>
          <a:lstStyle/>
          <a:p>
            <a:r>
              <a:rPr lang="en-US" sz="2400" b="1" dirty="0">
                <a:solidFill>
                  <a:srgbClr val="5E368D"/>
                </a:solidFill>
                <a:latin typeface="Mac"/>
              </a:rPr>
              <a:t>Tackling Paramilitary Activity, Criminality and </a:t>
            </a:r>
            <a:r>
              <a:rPr lang="en-US" sz="2400" b="1" dirty="0" err="1">
                <a:solidFill>
                  <a:srgbClr val="5E368D"/>
                </a:solidFill>
                <a:latin typeface="Mac"/>
              </a:rPr>
              <a:t>Organised</a:t>
            </a:r>
            <a:r>
              <a:rPr lang="en-US" sz="2400" b="1" dirty="0">
                <a:solidFill>
                  <a:srgbClr val="5E368D"/>
                </a:solidFill>
                <a:latin typeface="Mac"/>
              </a:rPr>
              <a:t> Crime </a:t>
            </a:r>
            <a:r>
              <a:rPr lang="en-US" sz="2400" b="1" dirty="0" err="1">
                <a:solidFill>
                  <a:srgbClr val="5E368D"/>
                </a:solidFill>
                <a:latin typeface="Mac"/>
              </a:rPr>
              <a:t>Programme</a:t>
            </a:r>
            <a:endParaRPr lang="en-US" sz="2400" b="1" dirty="0">
              <a:solidFill>
                <a:srgbClr val="5E368D"/>
              </a:solidFill>
              <a:latin typeface="Mac"/>
            </a:endParaRPr>
          </a:p>
        </p:txBody>
      </p:sp>
      <p:sp>
        <p:nvSpPr>
          <p:cNvPr id="3" name="Rectangle 2"/>
          <p:cNvSpPr/>
          <p:nvPr/>
        </p:nvSpPr>
        <p:spPr>
          <a:xfrm>
            <a:off x="565079" y="1613043"/>
            <a:ext cx="7006975" cy="2554545"/>
          </a:xfrm>
          <a:prstGeom prst="rect">
            <a:avLst/>
          </a:prstGeom>
        </p:spPr>
        <p:txBody>
          <a:bodyPr wrap="square">
            <a:spAutoFit/>
          </a:bodyPr>
          <a:lstStyle/>
          <a:p>
            <a:pPr marL="285750" indent="-285750">
              <a:buFont typeface="Arial"/>
              <a:buChar char="•"/>
            </a:pPr>
            <a:r>
              <a:rPr lang="en-US" sz="1600" dirty="0">
                <a:solidFill>
                  <a:srgbClr val="5E368D"/>
                </a:solidFill>
                <a:latin typeface="Mac"/>
              </a:rPr>
              <a:t>The Communities in Transition Project is </a:t>
            </a:r>
            <a:r>
              <a:rPr lang="en-US" sz="1600" u="sng" dirty="0">
                <a:solidFill>
                  <a:srgbClr val="5E368D"/>
                </a:solidFill>
                <a:latin typeface="Mac"/>
              </a:rPr>
              <a:t>just one aspect </a:t>
            </a:r>
            <a:r>
              <a:rPr lang="en-US" sz="1600" dirty="0">
                <a:solidFill>
                  <a:srgbClr val="5E368D"/>
                </a:solidFill>
                <a:latin typeface="Mac"/>
              </a:rPr>
              <a:t>of the NI Executive’s Action Plan on Tackling Paramilitary Activity, Criminality and </a:t>
            </a:r>
            <a:r>
              <a:rPr lang="en-US" sz="1600" dirty="0" err="1">
                <a:solidFill>
                  <a:srgbClr val="5E368D"/>
                </a:solidFill>
                <a:latin typeface="Mac"/>
              </a:rPr>
              <a:t>Organised</a:t>
            </a:r>
            <a:r>
              <a:rPr lang="en-US" sz="1600" dirty="0">
                <a:solidFill>
                  <a:srgbClr val="5E368D"/>
                </a:solidFill>
                <a:latin typeface="Mac"/>
              </a:rPr>
              <a:t> </a:t>
            </a:r>
            <a:r>
              <a:rPr lang="en-US" sz="1600" dirty="0" smtClean="0">
                <a:solidFill>
                  <a:srgbClr val="5E368D"/>
                </a:solidFill>
                <a:latin typeface="Mac"/>
              </a:rPr>
              <a:t>Crime</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The </a:t>
            </a:r>
            <a:r>
              <a:rPr lang="en-US" sz="1600" dirty="0" err="1">
                <a:solidFill>
                  <a:srgbClr val="5E368D"/>
                </a:solidFill>
                <a:latin typeface="Mac"/>
              </a:rPr>
              <a:t>Programme</a:t>
            </a:r>
            <a:r>
              <a:rPr lang="en-US" sz="1600" dirty="0">
                <a:solidFill>
                  <a:srgbClr val="5E368D"/>
                </a:solidFill>
                <a:latin typeface="Mac"/>
              </a:rPr>
              <a:t> funds a wide variety of activity, such as policing responses, dedicated women’s </a:t>
            </a:r>
            <a:r>
              <a:rPr lang="en-US" sz="1600" dirty="0" err="1">
                <a:solidFill>
                  <a:srgbClr val="5E368D"/>
                </a:solidFill>
                <a:latin typeface="Mac"/>
              </a:rPr>
              <a:t>programmes</a:t>
            </a:r>
            <a:r>
              <a:rPr lang="en-US" sz="1600" dirty="0">
                <a:solidFill>
                  <a:srgbClr val="5E368D"/>
                </a:solidFill>
                <a:latin typeface="Mac"/>
              </a:rPr>
              <a:t>, and a number of youth interventions – to name a </a:t>
            </a:r>
            <a:r>
              <a:rPr lang="en-US" sz="1600" dirty="0" smtClean="0">
                <a:solidFill>
                  <a:srgbClr val="5E368D"/>
                </a:solidFill>
                <a:latin typeface="Mac"/>
              </a:rPr>
              <a:t>few</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Achieving a lasting impact on these issues will require all parts of the </a:t>
            </a:r>
            <a:r>
              <a:rPr lang="en-US" sz="1600" dirty="0" err="1">
                <a:solidFill>
                  <a:srgbClr val="5E368D"/>
                </a:solidFill>
                <a:latin typeface="Mac"/>
              </a:rPr>
              <a:t>Programme</a:t>
            </a:r>
            <a:r>
              <a:rPr lang="en-US" sz="1600" dirty="0">
                <a:solidFill>
                  <a:srgbClr val="5E368D"/>
                </a:solidFill>
                <a:latin typeface="Mac"/>
              </a:rPr>
              <a:t> working </a:t>
            </a:r>
            <a:r>
              <a:rPr lang="en-US" sz="1600" dirty="0" smtClean="0">
                <a:solidFill>
                  <a:srgbClr val="5E368D"/>
                </a:solidFill>
                <a:latin typeface="Mac"/>
              </a:rPr>
              <a:t>together</a:t>
            </a:r>
            <a:endParaRPr lang="en-US" sz="1600" dirty="0">
              <a:solidFill>
                <a:srgbClr val="5E368D"/>
              </a:solidFill>
              <a:latin typeface="Mac"/>
            </a:endParaRPr>
          </a:p>
        </p:txBody>
      </p:sp>
    </p:spTree>
    <p:extLst>
      <p:ext uri="{BB962C8B-B14F-4D97-AF65-F5344CB8AC3E}">
        <p14:creationId xmlns:p14="http://schemas.microsoft.com/office/powerpoint/2010/main" val="3664813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801384" y="729465"/>
            <a:ext cx="4876047" cy="461665"/>
          </a:xfrm>
          <a:prstGeom prst="rect">
            <a:avLst/>
          </a:prstGeom>
        </p:spPr>
        <p:txBody>
          <a:bodyPr wrap="square">
            <a:spAutoFit/>
          </a:bodyPr>
          <a:lstStyle/>
          <a:p>
            <a:r>
              <a:rPr lang="en-US" sz="2400" b="1" dirty="0">
                <a:solidFill>
                  <a:srgbClr val="5E368D"/>
                </a:solidFill>
                <a:latin typeface="Mac"/>
              </a:rPr>
              <a:t>Phase 2 Overview </a:t>
            </a:r>
          </a:p>
        </p:txBody>
      </p:sp>
      <p:sp>
        <p:nvSpPr>
          <p:cNvPr id="3" name="Rectangle 2"/>
          <p:cNvSpPr/>
          <p:nvPr/>
        </p:nvSpPr>
        <p:spPr>
          <a:xfrm>
            <a:off x="801383" y="1191129"/>
            <a:ext cx="7643973" cy="3293209"/>
          </a:xfrm>
          <a:prstGeom prst="rect">
            <a:avLst/>
          </a:prstGeom>
        </p:spPr>
        <p:txBody>
          <a:bodyPr wrap="square">
            <a:spAutoFit/>
          </a:bodyPr>
          <a:lstStyle/>
          <a:p>
            <a:pPr marL="285750" indent="-285750">
              <a:buFont typeface="Arial"/>
              <a:buChar char="•"/>
            </a:pPr>
            <a:r>
              <a:rPr lang="en-US" sz="1600" dirty="0">
                <a:solidFill>
                  <a:srgbClr val="5E368D"/>
                </a:solidFill>
                <a:latin typeface="Mac"/>
              </a:rPr>
              <a:t>In July 2020, the NI Executive agreed in principle that subject to budget availability the Tackling Paramilitary Activity, Criminality and </a:t>
            </a:r>
            <a:r>
              <a:rPr lang="en-US" sz="1600" dirty="0" err="1">
                <a:solidFill>
                  <a:srgbClr val="5E368D"/>
                </a:solidFill>
                <a:latin typeface="Mac"/>
              </a:rPr>
              <a:t>Organised</a:t>
            </a:r>
            <a:r>
              <a:rPr lang="en-US" sz="1600" dirty="0">
                <a:solidFill>
                  <a:srgbClr val="5E368D"/>
                </a:solidFill>
                <a:latin typeface="Mac"/>
              </a:rPr>
              <a:t> Crime </a:t>
            </a:r>
            <a:r>
              <a:rPr lang="en-US" sz="1600" dirty="0" err="1">
                <a:solidFill>
                  <a:srgbClr val="5E368D"/>
                </a:solidFill>
                <a:latin typeface="Mac"/>
              </a:rPr>
              <a:t>Programme</a:t>
            </a:r>
            <a:r>
              <a:rPr lang="en-US" sz="1600" dirty="0">
                <a:solidFill>
                  <a:srgbClr val="5E368D"/>
                </a:solidFill>
                <a:latin typeface="Mac"/>
              </a:rPr>
              <a:t> should be extended to support delivery from April 2021 – March </a:t>
            </a:r>
            <a:r>
              <a:rPr lang="en-US" sz="1600" dirty="0" smtClean="0">
                <a:solidFill>
                  <a:srgbClr val="5E368D"/>
                </a:solidFill>
                <a:latin typeface="Mac"/>
              </a:rPr>
              <a:t>2024</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Following discussions between the NI Executive and </a:t>
            </a:r>
            <a:r>
              <a:rPr lang="en-US" sz="1600" dirty="0" smtClean="0">
                <a:solidFill>
                  <a:srgbClr val="5E368D"/>
                </a:solidFill>
                <a:latin typeface="Mac"/>
              </a:rPr>
              <a:t>HMT, </a:t>
            </a:r>
            <a:r>
              <a:rPr lang="en-US" sz="1600" dirty="0">
                <a:solidFill>
                  <a:srgbClr val="5E368D"/>
                </a:solidFill>
                <a:latin typeface="Mac"/>
              </a:rPr>
              <a:t>a budget for the </a:t>
            </a:r>
            <a:r>
              <a:rPr lang="en-US" sz="1600" dirty="0" err="1">
                <a:solidFill>
                  <a:srgbClr val="5E368D"/>
                </a:solidFill>
                <a:latin typeface="Mac"/>
              </a:rPr>
              <a:t>Programme</a:t>
            </a:r>
            <a:r>
              <a:rPr lang="en-US" sz="1600" dirty="0">
                <a:solidFill>
                  <a:srgbClr val="5E368D"/>
                </a:solidFill>
                <a:latin typeface="Mac"/>
              </a:rPr>
              <a:t> was confirmed in late February </a:t>
            </a:r>
            <a:r>
              <a:rPr lang="en-US" sz="1600" dirty="0" smtClean="0">
                <a:solidFill>
                  <a:srgbClr val="5E368D"/>
                </a:solidFill>
                <a:latin typeface="Mac"/>
              </a:rPr>
              <a:t>2021</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The Communities in Transition Project will be supported through a contribution of £10m over three </a:t>
            </a:r>
            <a:r>
              <a:rPr lang="en-US" sz="1600" dirty="0" smtClean="0">
                <a:solidFill>
                  <a:srgbClr val="5E368D"/>
                </a:solidFill>
                <a:latin typeface="Mac"/>
              </a:rPr>
              <a:t>years</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We will continue to work with Ministers to identify other funds that could be accessed to augment this allocation and support further </a:t>
            </a:r>
            <a:r>
              <a:rPr lang="en-US" sz="1600" dirty="0" smtClean="0">
                <a:solidFill>
                  <a:srgbClr val="5E368D"/>
                </a:solidFill>
                <a:latin typeface="Mac"/>
              </a:rPr>
              <a:t>delivery </a:t>
            </a:r>
            <a:endParaRPr lang="en-US" sz="1600" dirty="0">
              <a:solidFill>
                <a:srgbClr val="5E368D"/>
              </a:solidFill>
              <a:latin typeface="Mac"/>
            </a:endParaRPr>
          </a:p>
        </p:txBody>
      </p:sp>
    </p:spTree>
    <p:extLst>
      <p:ext uri="{BB962C8B-B14F-4D97-AF65-F5344CB8AC3E}">
        <p14:creationId xmlns:p14="http://schemas.microsoft.com/office/powerpoint/2010/main" val="3370920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832207" y="688369"/>
            <a:ext cx="5781377" cy="461665"/>
          </a:xfrm>
          <a:prstGeom prst="rect">
            <a:avLst/>
          </a:prstGeom>
        </p:spPr>
        <p:txBody>
          <a:bodyPr wrap="square">
            <a:spAutoFit/>
          </a:bodyPr>
          <a:lstStyle/>
          <a:p>
            <a:r>
              <a:rPr lang="en-US" sz="2400" b="1" dirty="0">
                <a:solidFill>
                  <a:srgbClr val="5E368D"/>
                </a:solidFill>
                <a:latin typeface="Mac"/>
              </a:rPr>
              <a:t>Plans for </a:t>
            </a:r>
            <a:r>
              <a:rPr lang="en-US" sz="2400" b="1" dirty="0" smtClean="0">
                <a:solidFill>
                  <a:srgbClr val="5E368D"/>
                </a:solidFill>
                <a:latin typeface="Mac"/>
              </a:rPr>
              <a:t>East Belfast </a:t>
            </a:r>
            <a:r>
              <a:rPr lang="en-US" sz="2400" b="1" dirty="0">
                <a:solidFill>
                  <a:srgbClr val="5E368D"/>
                </a:solidFill>
                <a:latin typeface="Mac"/>
              </a:rPr>
              <a:t>– Phase II</a:t>
            </a:r>
          </a:p>
        </p:txBody>
      </p:sp>
      <p:sp>
        <p:nvSpPr>
          <p:cNvPr id="3" name="Rectangle 2"/>
          <p:cNvSpPr/>
          <p:nvPr/>
        </p:nvSpPr>
        <p:spPr>
          <a:xfrm>
            <a:off x="452063" y="1551398"/>
            <a:ext cx="6945330" cy="2554545"/>
          </a:xfrm>
          <a:prstGeom prst="rect">
            <a:avLst/>
          </a:prstGeom>
        </p:spPr>
        <p:txBody>
          <a:bodyPr wrap="square">
            <a:spAutoFit/>
          </a:bodyPr>
          <a:lstStyle/>
          <a:p>
            <a:pPr marL="742950" lvl="1" indent="-285750">
              <a:buFont typeface="Arial"/>
              <a:buChar char="•"/>
            </a:pPr>
            <a:r>
              <a:rPr lang="en-US" sz="1600" dirty="0">
                <a:solidFill>
                  <a:srgbClr val="5E368D"/>
                </a:solidFill>
                <a:latin typeface="Mac"/>
              </a:rPr>
              <a:t>Health &amp; Wellbeing</a:t>
            </a:r>
          </a:p>
          <a:p>
            <a:pPr marL="742950" lvl="1" indent="-285750">
              <a:buFont typeface="Arial"/>
              <a:buChar char="•"/>
            </a:pPr>
            <a:r>
              <a:rPr lang="en-US" sz="1600" dirty="0">
                <a:solidFill>
                  <a:srgbClr val="5E368D"/>
                </a:solidFill>
                <a:latin typeface="Mac"/>
              </a:rPr>
              <a:t>Community Safety &amp; </a:t>
            </a:r>
            <a:r>
              <a:rPr lang="en-US" sz="1600" dirty="0" smtClean="0">
                <a:solidFill>
                  <a:srgbClr val="5E368D"/>
                </a:solidFill>
                <a:latin typeface="Mac"/>
              </a:rPr>
              <a:t>Policing</a:t>
            </a:r>
            <a:endParaRPr lang="en-US" sz="1600" dirty="0">
              <a:solidFill>
                <a:srgbClr val="5E368D"/>
              </a:solidFill>
              <a:latin typeface="Mac"/>
            </a:endParaRPr>
          </a:p>
          <a:p>
            <a:pPr marL="742950" lvl="1" indent="-285750">
              <a:buFont typeface="Arial"/>
              <a:buChar char="•"/>
            </a:pPr>
            <a:r>
              <a:rPr lang="en-US" sz="1600" dirty="0" smtClean="0">
                <a:solidFill>
                  <a:srgbClr val="5E368D"/>
                </a:solidFill>
                <a:latin typeface="Mac"/>
              </a:rPr>
              <a:t>Culture &amp; </a:t>
            </a:r>
            <a:r>
              <a:rPr lang="en-US" sz="1600" dirty="0">
                <a:solidFill>
                  <a:srgbClr val="5E368D"/>
                </a:solidFill>
                <a:latin typeface="Mac"/>
              </a:rPr>
              <a:t>I</a:t>
            </a:r>
            <a:r>
              <a:rPr lang="en-US" sz="1600" dirty="0" smtClean="0">
                <a:solidFill>
                  <a:srgbClr val="5E368D"/>
                </a:solidFill>
                <a:latin typeface="Mac"/>
              </a:rPr>
              <a:t>dentity</a:t>
            </a:r>
            <a:endParaRPr lang="en-US" sz="1600" dirty="0">
              <a:solidFill>
                <a:srgbClr val="5E368D"/>
              </a:solidFill>
              <a:latin typeface="Mac"/>
            </a:endParaRPr>
          </a:p>
          <a:p>
            <a:endParaRPr lang="en-US" sz="1600" dirty="0">
              <a:solidFill>
                <a:srgbClr val="5E368D"/>
              </a:solidFill>
              <a:latin typeface="Mac"/>
            </a:endParaRPr>
          </a:p>
          <a:p>
            <a:r>
              <a:rPr lang="en-US" sz="1600" dirty="0">
                <a:solidFill>
                  <a:srgbClr val="5E368D"/>
                </a:solidFill>
                <a:latin typeface="Mac"/>
              </a:rPr>
              <a:t>The following projects were commissioned in Phase I and have slightly longer contracts which will continue into Phase </a:t>
            </a:r>
            <a:r>
              <a:rPr lang="en-US" sz="1600" dirty="0" smtClean="0">
                <a:solidFill>
                  <a:srgbClr val="5E368D"/>
                </a:solidFill>
                <a:latin typeface="Mac"/>
              </a:rPr>
              <a:t>II:</a:t>
            </a:r>
          </a:p>
          <a:p>
            <a:endParaRPr lang="en-US" sz="1600" dirty="0">
              <a:solidFill>
                <a:srgbClr val="5E368D"/>
              </a:solidFill>
              <a:latin typeface="Mac"/>
            </a:endParaRPr>
          </a:p>
          <a:p>
            <a:pPr marL="742950" lvl="1" indent="-285750">
              <a:buFont typeface="Arial"/>
              <a:buChar char="•"/>
            </a:pPr>
            <a:r>
              <a:rPr lang="en-US" sz="1600" dirty="0">
                <a:solidFill>
                  <a:srgbClr val="5E368D"/>
                </a:solidFill>
                <a:latin typeface="Mac"/>
              </a:rPr>
              <a:t>Raising Aspirations of School Age Youth</a:t>
            </a:r>
          </a:p>
          <a:p>
            <a:pPr marL="742950" lvl="1" indent="-285750">
              <a:buFont typeface="Arial"/>
              <a:buChar char="•"/>
            </a:pPr>
            <a:r>
              <a:rPr lang="en-US" sz="1600" dirty="0">
                <a:solidFill>
                  <a:srgbClr val="5E368D"/>
                </a:solidFill>
                <a:latin typeface="Mac"/>
              </a:rPr>
              <a:t>Regional Restorative Practice</a:t>
            </a:r>
          </a:p>
          <a:p>
            <a:pPr marL="742950" lvl="1" indent="-285750">
              <a:buFont typeface="Arial"/>
              <a:buChar char="•"/>
            </a:pPr>
            <a:r>
              <a:rPr lang="en-US" sz="1600" dirty="0">
                <a:solidFill>
                  <a:srgbClr val="5E368D"/>
                </a:solidFill>
                <a:latin typeface="Mac"/>
              </a:rPr>
              <a:t>Regional Personal Transition</a:t>
            </a:r>
          </a:p>
        </p:txBody>
      </p:sp>
    </p:spTree>
    <p:extLst>
      <p:ext uri="{BB962C8B-B14F-4D97-AF65-F5344CB8AC3E}">
        <p14:creationId xmlns:p14="http://schemas.microsoft.com/office/powerpoint/2010/main" val="1226418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842481" y="821933"/>
            <a:ext cx="4864926" cy="461665"/>
          </a:xfrm>
          <a:prstGeom prst="rect">
            <a:avLst/>
          </a:prstGeom>
        </p:spPr>
        <p:txBody>
          <a:bodyPr wrap="square">
            <a:spAutoFit/>
          </a:bodyPr>
          <a:lstStyle/>
          <a:p>
            <a:r>
              <a:rPr lang="en-GB" sz="2400" b="1" dirty="0">
                <a:solidFill>
                  <a:srgbClr val="5E368D"/>
                </a:solidFill>
                <a:latin typeface="Mac"/>
              </a:rPr>
              <a:t>Health &amp; Wellbeing</a:t>
            </a:r>
          </a:p>
        </p:txBody>
      </p:sp>
      <p:sp>
        <p:nvSpPr>
          <p:cNvPr id="3" name="Rectangle 2"/>
          <p:cNvSpPr/>
          <p:nvPr/>
        </p:nvSpPr>
        <p:spPr>
          <a:xfrm>
            <a:off x="842481" y="1283597"/>
            <a:ext cx="7109717" cy="2800767"/>
          </a:xfrm>
          <a:prstGeom prst="rect">
            <a:avLst/>
          </a:prstGeom>
        </p:spPr>
        <p:txBody>
          <a:bodyPr wrap="square">
            <a:spAutoFit/>
          </a:bodyPr>
          <a:lstStyle/>
          <a:p>
            <a:r>
              <a:rPr lang="en-US" sz="1600" dirty="0">
                <a:solidFill>
                  <a:srgbClr val="5E368D"/>
                </a:solidFill>
                <a:latin typeface="Mac"/>
              </a:rPr>
              <a:t>Phase 2 of the project will:</a:t>
            </a:r>
          </a:p>
          <a:p>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Provide ongoing development and support to community champions and befrienders recruited in phase 1 to play a positive role in the </a:t>
            </a:r>
            <a:r>
              <a:rPr lang="en-US" sz="1600" dirty="0" smtClean="0">
                <a:solidFill>
                  <a:srgbClr val="5E368D"/>
                </a:solidFill>
                <a:latin typeface="Mac"/>
              </a:rPr>
              <a:t>community</a:t>
            </a:r>
            <a:endParaRPr lang="en-US" sz="1600" dirty="0">
              <a:solidFill>
                <a:srgbClr val="5E368D"/>
              </a:solidFill>
              <a:latin typeface="Mac"/>
            </a:endParaRPr>
          </a:p>
          <a:p>
            <a:pPr marL="285750" indent="-285750">
              <a:buFont typeface="Arial" panose="020B0604020202020204" pitchFamily="34" charset="0"/>
              <a:buChar char="•"/>
            </a:pPr>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Include flexibility for the delivery partner to establish the key health and wellbeing issues in the community and respond </a:t>
            </a:r>
            <a:r>
              <a:rPr lang="en-US" sz="1600" dirty="0" smtClean="0">
                <a:solidFill>
                  <a:srgbClr val="5E368D"/>
                </a:solidFill>
                <a:latin typeface="Mac"/>
              </a:rPr>
              <a:t>appropriately</a:t>
            </a:r>
            <a:endParaRPr lang="en-US" sz="1600" dirty="0">
              <a:solidFill>
                <a:srgbClr val="5E368D"/>
              </a:solidFill>
              <a:latin typeface="Mac"/>
            </a:endParaRPr>
          </a:p>
          <a:p>
            <a:pPr marL="285750" indent="-285750">
              <a:buFont typeface="Arial" panose="020B0604020202020204" pitchFamily="34" charset="0"/>
              <a:buChar char="•"/>
            </a:pPr>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Provide support for one to one targeted interventions where </a:t>
            </a:r>
            <a:r>
              <a:rPr lang="en-US" sz="1600" dirty="0" smtClean="0">
                <a:solidFill>
                  <a:srgbClr val="5E368D"/>
                </a:solidFill>
                <a:latin typeface="Mac"/>
              </a:rPr>
              <a:t>required</a:t>
            </a:r>
            <a:endParaRPr lang="en-US" sz="1600" dirty="0">
              <a:solidFill>
                <a:srgbClr val="5E368D"/>
              </a:solidFill>
              <a:latin typeface="Mac"/>
            </a:endParaRPr>
          </a:p>
          <a:p>
            <a:r>
              <a:rPr lang="en-US" sz="1600" dirty="0">
                <a:solidFill>
                  <a:srgbClr val="5E368D"/>
                </a:solidFill>
                <a:latin typeface="Mac"/>
              </a:rPr>
              <a:t> </a:t>
            </a:r>
          </a:p>
          <a:p>
            <a:pPr marL="285750" indent="-285750">
              <a:buFont typeface="Arial" panose="020B0604020202020204" pitchFamily="34" charset="0"/>
              <a:buChar char="•"/>
            </a:pPr>
            <a:r>
              <a:rPr lang="en-US" sz="1600" b="1" dirty="0">
                <a:solidFill>
                  <a:srgbClr val="5E368D"/>
                </a:solidFill>
                <a:latin typeface="Mac"/>
              </a:rPr>
              <a:t>Estimated contract value - £120k per annum</a:t>
            </a:r>
          </a:p>
        </p:txBody>
      </p:sp>
    </p:spTree>
    <p:extLst>
      <p:ext uri="{BB962C8B-B14F-4D97-AF65-F5344CB8AC3E}">
        <p14:creationId xmlns:p14="http://schemas.microsoft.com/office/powerpoint/2010/main" val="3986366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719191" y="750013"/>
            <a:ext cx="5676385" cy="461665"/>
          </a:xfrm>
          <a:prstGeom prst="rect">
            <a:avLst/>
          </a:prstGeom>
        </p:spPr>
        <p:txBody>
          <a:bodyPr wrap="square">
            <a:spAutoFit/>
          </a:bodyPr>
          <a:lstStyle/>
          <a:p>
            <a:r>
              <a:rPr lang="en-US" sz="2400" b="1" dirty="0">
                <a:solidFill>
                  <a:srgbClr val="5E368D"/>
                </a:solidFill>
                <a:latin typeface="Mac"/>
              </a:rPr>
              <a:t>Community Safety and Policing</a:t>
            </a:r>
          </a:p>
        </p:txBody>
      </p:sp>
      <p:sp>
        <p:nvSpPr>
          <p:cNvPr id="3" name="Rectangle 2"/>
          <p:cNvSpPr/>
          <p:nvPr/>
        </p:nvSpPr>
        <p:spPr>
          <a:xfrm>
            <a:off x="719190" y="1211677"/>
            <a:ext cx="7664521" cy="3108543"/>
          </a:xfrm>
          <a:prstGeom prst="rect">
            <a:avLst/>
          </a:prstGeom>
        </p:spPr>
        <p:txBody>
          <a:bodyPr wrap="square">
            <a:spAutoFit/>
          </a:bodyPr>
          <a:lstStyle/>
          <a:p>
            <a:r>
              <a:rPr lang="en-US" sz="1600" dirty="0" smtClean="0">
                <a:solidFill>
                  <a:srgbClr val="5E368D"/>
                </a:solidFill>
                <a:latin typeface="Mac"/>
              </a:rPr>
              <a:t>This </a:t>
            </a:r>
            <a:r>
              <a:rPr lang="en-US" sz="1600" dirty="0">
                <a:solidFill>
                  <a:srgbClr val="5E368D"/>
                </a:solidFill>
                <a:latin typeface="Mac"/>
              </a:rPr>
              <a:t>project will:</a:t>
            </a:r>
          </a:p>
          <a:p>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Provide support </a:t>
            </a:r>
            <a:r>
              <a:rPr lang="en-US" sz="1600" dirty="0" smtClean="0">
                <a:solidFill>
                  <a:srgbClr val="5E368D"/>
                </a:solidFill>
                <a:latin typeface="Mac"/>
              </a:rPr>
              <a:t>to establish a </a:t>
            </a:r>
            <a:r>
              <a:rPr lang="en-US" sz="1600" dirty="0" smtClean="0">
                <a:solidFill>
                  <a:srgbClr val="5E368D"/>
                </a:solidFill>
                <a:latin typeface="Mac"/>
              </a:rPr>
              <a:t>local community </a:t>
            </a:r>
            <a:r>
              <a:rPr lang="en-US" sz="1600" dirty="0">
                <a:solidFill>
                  <a:srgbClr val="5E368D"/>
                </a:solidFill>
                <a:latin typeface="Mac"/>
              </a:rPr>
              <a:t>safety </a:t>
            </a:r>
            <a:r>
              <a:rPr lang="en-US" sz="1600" dirty="0" smtClean="0">
                <a:solidFill>
                  <a:srgbClr val="5E368D"/>
                </a:solidFill>
                <a:latin typeface="Mac"/>
              </a:rPr>
              <a:t>forum </a:t>
            </a:r>
            <a:r>
              <a:rPr lang="en-US" sz="1600" dirty="0">
                <a:solidFill>
                  <a:srgbClr val="5E368D"/>
                </a:solidFill>
                <a:latin typeface="Mac"/>
              </a:rPr>
              <a:t>in </a:t>
            </a:r>
            <a:r>
              <a:rPr lang="en-US" sz="1600" dirty="0" smtClean="0">
                <a:solidFill>
                  <a:srgbClr val="5E368D"/>
                </a:solidFill>
                <a:latin typeface="Mac"/>
              </a:rPr>
              <a:t>East </a:t>
            </a:r>
            <a:r>
              <a:rPr lang="en-US" sz="1600" dirty="0" smtClean="0">
                <a:solidFill>
                  <a:srgbClr val="5E368D"/>
                </a:solidFill>
                <a:latin typeface="Mac"/>
              </a:rPr>
              <a:t>Belfast</a:t>
            </a:r>
          </a:p>
          <a:p>
            <a:endParaRPr lang="en-US" sz="1600" strike="sngStrike" dirty="0">
              <a:solidFill>
                <a:srgbClr val="5E368D"/>
              </a:solidFill>
              <a:latin typeface="Mac"/>
            </a:endParaRPr>
          </a:p>
          <a:p>
            <a:pPr marL="285750" indent="-285750">
              <a:buFont typeface="Arial" panose="020B0604020202020204" pitchFamily="34" charset="0"/>
              <a:buChar char="•"/>
            </a:pPr>
            <a:r>
              <a:rPr lang="en-US" sz="1600" dirty="0" smtClean="0">
                <a:solidFill>
                  <a:srgbClr val="5E368D"/>
                </a:solidFill>
                <a:latin typeface="Mac"/>
              </a:rPr>
              <a:t>Focus </a:t>
            </a:r>
            <a:r>
              <a:rPr lang="en-US" sz="1600" dirty="0">
                <a:solidFill>
                  <a:srgbClr val="5E368D"/>
                </a:solidFill>
                <a:latin typeface="Mac"/>
              </a:rPr>
              <a:t>on </a:t>
            </a:r>
            <a:r>
              <a:rPr lang="en-US" sz="1600" dirty="0" smtClean="0">
                <a:solidFill>
                  <a:srgbClr val="5E368D"/>
                </a:solidFill>
                <a:latin typeface="Mac"/>
              </a:rPr>
              <a:t>community safety </a:t>
            </a:r>
            <a:r>
              <a:rPr lang="en-US" sz="1600" dirty="0">
                <a:solidFill>
                  <a:srgbClr val="5E368D"/>
                </a:solidFill>
                <a:latin typeface="Mac"/>
              </a:rPr>
              <a:t>issues linked to the impact of Paramilitarism and coercive control in the </a:t>
            </a:r>
            <a:r>
              <a:rPr lang="en-US" sz="1600" dirty="0" smtClean="0">
                <a:solidFill>
                  <a:srgbClr val="5E368D"/>
                </a:solidFill>
                <a:latin typeface="Mac"/>
              </a:rPr>
              <a:t>area</a:t>
            </a:r>
            <a:endParaRPr lang="en-US" sz="1600" dirty="0">
              <a:solidFill>
                <a:srgbClr val="5E368D"/>
              </a:solidFill>
              <a:latin typeface="Mac"/>
            </a:endParaRPr>
          </a:p>
          <a:p>
            <a:endParaRPr lang="en-US" sz="1600" strike="sngStrike"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Allow flexibility for the delivery partner in partnership with the community to identify the most appropriate </a:t>
            </a:r>
            <a:r>
              <a:rPr lang="en-US" sz="1600" dirty="0" smtClean="0">
                <a:solidFill>
                  <a:srgbClr val="5E368D"/>
                </a:solidFill>
                <a:latin typeface="Mac"/>
              </a:rPr>
              <a:t>response</a:t>
            </a:r>
            <a:endParaRPr lang="en-US" sz="1600" dirty="0">
              <a:solidFill>
                <a:srgbClr val="5E368D"/>
              </a:solidFill>
              <a:latin typeface="Mac"/>
            </a:endParaRPr>
          </a:p>
          <a:p>
            <a:endParaRPr lang="en-US" sz="1600" dirty="0">
              <a:solidFill>
                <a:srgbClr val="5E368D"/>
              </a:solidFill>
            </a:endParaRPr>
          </a:p>
          <a:p>
            <a:pPr marL="285750" indent="-285750">
              <a:buFont typeface="Arial"/>
              <a:buChar char="•"/>
            </a:pPr>
            <a:r>
              <a:rPr lang="en-US" sz="1600" b="1" dirty="0">
                <a:solidFill>
                  <a:srgbClr val="5E368D"/>
                </a:solidFill>
                <a:latin typeface="Mac"/>
              </a:rPr>
              <a:t>Estimated Contract value - £100k per annum</a:t>
            </a:r>
          </a:p>
          <a:p>
            <a:pPr marL="285750" indent="-285750">
              <a:buFont typeface="Arial"/>
              <a:buChar char="•"/>
            </a:pPr>
            <a:endParaRPr lang="en-US" sz="2000" dirty="0">
              <a:solidFill>
                <a:srgbClr val="5E368D"/>
              </a:solidFill>
            </a:endParaRPr>
          </a:p>
        </p:txBody>
      </p:sp>
    </p:spTree>
    <p:extLst>
      <p:ext uri="{BB962C8B-B14F-4D97-AF65-F5344CB8AC3E}">
        <p14:creationId xmlns:p14="http://schemas.microsoft.com/office/powerpoint/2010/main" val="530035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750013" y="739739"/>
            <a:ext cx="4876121" cy="461665"/>
          </a:xfrm>
          <a:prstGeom prst="rect">
            <a:avLst/>
          </a:prstGeom>
        </p:spPr>
        <p:txBody>
          <a:bodyPr wrap="square">
            <a:spAutoFit/>
          </a:bodyPr>
          <a:lstStyle/>
          <a:p>
            <a:r>
              <a:rPr lang="en-US" sz="2400" b="1" dirty="0" smtClean="0">
                <a:solidFill>
                  <a:srgbClr val="5E368D"/>
                </a:solidFill>
                <a:latin typeface="Mac"/>
              </a:rPr>
              <a:t>Culture &amp; Identity</a:t>
            </a:r>
            <a:endParaRPr lang="en-US" sz="2400" b="1" dirty="0">
              <a:solidFill>
                <a:srgbClr val="5E368D"/>
              </a:solidFill>
              <a:latin typeface="Mac"/>
            </a:endParaRPr>
          </a:p>
        </p:txBody>
      </p:sp>
      <p:sp>
        <p:nvSpPr>
          <p:cNvPr id="3" name="Rectangle 2"/>
          <p:cNvSpPr/>
          <p:nvPr/>
        </p:nvSpPr>
        <p:spPr>
          <a:xfrm>
            <a:off x="842481" y="1315092"/>
            <a:ext cx="6544638" cy="2554545"/>
          </a:xfrm>
          <a:prstGeom prst="rect">
            <a:avLst/>
          </a:prstGeom>
        </p:spPr>
        <p:txBody>
          <a:bodyPr wrap="square">
            <a:spAutoFit/>
          </a:bodyPr>
          <a:lstStyle/>
          <a:p>
            <a:endParaRPr lang="en-US" sz="1600" dirty="0" smtClean="0">
              <a:solidFill>
                <a:srgbClr val="5E368D"/>
              </a:solidFill>
              <a:latin typeface="Mac"/>
            </a:endParaRPr>
          </a:p>
          <a:p>
            <a:r>
              <a:rPr lang="en-US" sz="1600" dirty="0" smtClean="0">
                <a:solidFill>
                  <a:srgbClr val="5E368D"/>
                </a:solidFill>
                <a:latin typeface="Mac"/>
              </a:rPr>
              <a:t>Phase </a:t>
            </a:r>
            <a:r>
              <a:rPr lang="en-US" sz="1600" dirty="0">
                <a:solidFill>
                  <a:srgbClr val="5E368D"/>
                </a:solidFill>
                <a:latin typeface="Mac"/>
              </a:rPr>
              <a:t>2 </a:t>
            </a:r>
            <a:r>
              <a:rPr lang="en-US" sz="1600" dirty="0" smtClean="0">
                <a:solidFill>
                  <a:srgbClr val="5E368D"/>
                </a:solidFill>
                <a:latin typeface="Mac"/>
              </a:rPr>
              <a:t>of this project </a:t>
            </a:r>
            <a:r>
              <a:rPr lang="en-US" sz="1600" dirty="0">
                <a:solidFill>
                  <a:srgbClr val="5E368D"/>
                </a:solidFill>
                <a:latin typeface="Mac"/>
              </a:rPr>
              <a:t>will</a:t>
            </a:r>
            <a:r>
              <a:rPr lang="en-US" sz="1600" dirty="0" smtClean="0">
                <a:solidFill>
                  <a:srgbClr val="5E368D"/>
                </a:solidFill>
                <a:latin typeface="Mac"/>
              </a:rPr>
              <a:t>:</a:t>
            </a:r>
          </a:p>
          <a:p>
            <a:endParaRPr lang="en-US" sz="1600" dirty="0">
              <a:solidFill>
                <a:srgbClr val="5E368D"/>
              </a:solidFill>
              <a:latin typeface="Mac"/>
            </a:endParaRPr>
          </a:p>
          <a:p>
            <a:pPr marL="285750" indent="-285750">
              <a:buFont typeface="Arial" panose="020B0604020202020204" pitchFamily="34" charset="0"/>
              <a:buChar char="•"/>
            </a:pPr>
            <a:r>
              <a:rPr lang="en-US" sz="1600" dirty="0" smtClean="0">
                <a:solidFill>
                  <a:srgbClr val="5E368D"/>
                </a:solidFill>
                <a:latin typeface="Mac"/>
              </a:rPr>
              <a:t>Provide an opportunity to promote a positive narrative of PUL culture and identity</a:t>
            </a:r>
          </a:p>
          <a:p>
            <a:endParaRPr lang="en-US" sz="1600" dirty="0">
              <a:solidFill>
                <a:srgbClr val="5E368D"/>
              </a:solidFill>
              <a:latin typeface="Mac"/>
            </a:endParaRPr>
          </a:p>
          <a:p>
            <a:endParaRPr lang="en-US" sz="1600" strike="sngStrike" dirty="0">
              <a:solidFill>
                <a:srgbClr val="5E368D"/>
              </a:solidFill>
              <a:latin typeface="Mac"/>
            </a:endParaRPr>
          </a:p>
          <a:p>
            <a:endParaRPr lang="en-US" sz="1600" dirty="0">
              <a:solidFill>
                <a:srgbClr val="5E368D"/>
              </a:solidFill>
              <a:latin typeface="Mac"/>
            </a:endParaRPr>
          </a:p>
          <a:p>
            <a:endParaRPr lang="en-US" sz="1600" dirty="0">
              <a:solidFill>
                <a:srgbClr val="5E368D"/>
              </a:solidFill>
              <a:latin typeface="Mac"/>
            </a:endParaRPr>
          </a:p>
          <a:p>
            <a:pPr marL="285750" indent="-285750">
              <a:buFont typeface="Arial" panose="020B0604020202020204" pitchFamily="34" charset="0"/>
              <a:buChar char="•"/>
            </a:pPr>
            <a:r>
              <a:rPr lang="en-US" sz="1600" b="1" dirty="0">
                <a:solidFill>
                  <a:srgbClr val="5E368D"/>
                </a:solidFill>
                <a:latin typeface="Mac"/>
              </a:rPr>
              <a:t>Estimated contract value </a:t>
            </a:r>
            <a:r>
              <a:rPr lang="en-US" sz="1600" b="1" dirty="0" smtClean="0">
                <a:solidFill>
                  <a:srgbClr val="5E368D"/>
                </a:solidFill>
                <a:latin typeface="Mac"/>
              </a:rPr>
              <a:t>– TBC (project still in development)</a:t>
            </a:r>
            <a:endParaRPr lang="en-US" sz="1600" b="1" dirty="0">
              <a:solidFill>
                <a:srgbClr val="5E368D"/>
              </a:solidFill>
              <a:latin typeface="Mac"/>
            </a:endParaRPr>
          </a:p>
        </p:txBody>
      </p:sp>
    </p:spTree>
    <p:extLst>
      <p:ext uri="{BB962C8B-B14F-4D97-AF65-F5344CB8AC3E}">
        <p14:creationId xmlns:p14="http://schemas.microsoft.com/office/powerpoint/2010/main" val="83263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832207" y="739739"/>
            <a:ext cx="6380251" cy="461665"/>
          </a:xfrm>
          <a:prstGeom prst="rect">
            <a:avLst/>
          </a:prstGeom>
        </p:spPr>
        <p:txBody>
          <a:bodyPr wrap="square">
            <a:spAutoFit/>
          </a:bodyPr>
          <a:lstStyle/>
          <a:p>
            <a:r>
              <a:rPr lang="en-US" sz="2400" b="1" dirty="0">
                <a:solidFill>
                  <a:srgbClr val="5E368D"/>
                </a:solidFill>
                <a:latin typeface="Mac"/>
              </a:rPr>
              <a:t>Raising Aspirations of School Age Youth </a:t>
            </a:r>
          </a:p>
        </p:txBody>
      </p:sp>
      <p:sp>
        <p:nvSpPr>
          <p:cNvPr id="3" name="Rectangle 2"/>
          <p:cNvSpPr/>
          <p:nvPr/>
        </p:nvSpPr>
        <p:spPr>
          <a:xfrm>
            <a:off x="832207" y="1366462"/>
            <a:ext cx="6380251" cy="2308324"/>
          </a:xfrm>
          <a:prstGeom prst="rect">
            <a:avLst/>
          </a:prstGeom>
        </p:spPr>
        <p:txBody>
          <a:bodyPr wrap="square">
            <a:spAutoFit/>
          </a:bodyPr>
          <a:lstStyle/>
          <a:p>
            <a:r>
              <a:rPr lang="en-GB" sz="1600" dirty="0">
                <a:solidFill>
                  <a:srgbClr val="7030A0"/>
                </a:solidFill>
                <a:latin typeface="Mac"/>
              </a:rPr>
              <a:t>Current project will continue until December 2021 and is currently:</a:t>
            </a:r>
          </a:p>
          <a:p>
            <a:endParaRPr lang="en-GB" sz="1600" dirty="0">
              <a:solidFill>
                <a:srgbClr val="7030A0"/>
              </a:solidFill>
              <a:latin typeface="Mac"/>
            </a:endParaRPr>
          </a:p>
          <a:p>
            <a:pPr marL="342900" indent="-342900">
              <a:buFont typeface="Arial" panose="020B0604020202020204" pitchFamily="34" charset="0"/>
              <a:buChar char="•"/>
            </a:pPr>
            <a:r>
              <a:rPr lang="en-GB" sz="1600" dirty="0">
                <a:solidFill>
                  <a:srgbClr val="7030A0"/>
                </a:solidFill>
                <a:latin typeface="Mac"/>
              </a:rPr>
              <a:t>working with 4-16 year olds and their parents to improve the educational attainment of children</a:t>
            </a:r>
          </a:p>
          <a:p>
            <a:pPr marL="342900" indent="-342900">
              <a:buFont typeface="Arial" panose="020B0604020202020204" pitchFamily="34" charset="0"/>
              <a:buChar char="•"/>
            </a:pPr>
            <a:endParaRPr lang="en-GB" sz="1600" dirty="0">
              <a:solidFill>
                <a:srgbClr val="7030A0"/>
              </a:solidFill>
              <a:latin typeface="Mac"/>
            </a:endParaRPr>
          </a:p>
          <a:p>
            <a:pPr marL="342900" indent="-342900">
              <a:buFont typeface="Arial" panose="020B0604020202020204" pitchFamily="34" charset="0"/>
              <a:buChar char="•"/>
            </a:pPr>
            <a:r>
              <a:rPr lang="en-GB" sz="1600" dirty="0">
                <a:solidFill>
                  <a:srgbClr val="7030A0"/>
                </a:solidFill>
                <a:latin typeface="Mac"/>
              </a:rPr>
              <a:t>Raising young peoples aspirations in terms of employment for the future</a:t>
            </a:r>
          </a:p>
          <a:p>
            <a:pPr marL="342900" indent="-342900">
              <a:buFont typeface="Arial" panose="020B0604020202020204" pitchFamily="34" charset="0"/>
              <a:buChar char="•"/>
            </a:pPr>
            <a:endParaRPr lang="en-GB" sz="1600" dirty="0">
              <a:solidFill>
                <a:srgbClr val="7030A0"/>
              </a:solidFill>
              <a:latin typeface="Mac"/>
            </a:endParaRPr>
          </a:p>
          <a:p>
            <a:r>
              <a:rPr lang="en-GB" sz="1600" b="1" dirty="0">
                <a:solidFill>
                  <a:srgbClr val="7030A0"/>
                </a:solidFill>
                <a:latin typeface="Mac"/>
              </a:rPr>
              <a:t>C</a:t>
            </a:r>
            <a:r>
              <a:rPr lang="en-GB" sz="1600" b="1" dirty="0" smtClean="0">
                <a:solidFill>
                  <a:srgbClr val="7030A0"/>
                </a:solidFill>
                <a:latin typeface="Mac"/>
              </a:rPr>
              <a:t>ontract </a:t>
            </a:r>
            <a:r>
              <a:rPr lang="en-GB" sz="1600" b="1" dirty="0">
                <a:solidFill>
                  <a:srgbClr val="7030A0"/>
                </a:solidFill>
                <a:latin typeface="Mac"/>
              </a:rPr>
              <a:t>value - </a:t>
            </a:r>
            <a:r>
              <a:rPr lang="en-GB" sz="1600" b="1" dirty="0" smtClean="0">
                <a:solidFill>
                  <a:srgbClr val="7030A0"/>
                </a:solidFill>
                <a:latin typeface="Mac"/>
              </a:rPr>
              <a:t>£107,000 </a:t>
            </a:r>
            <a:r>
              <a:rPr lang="en-GB" sz="1600" b="1" dirty="0">
                <a:solidFill>
                  <a:srgbClr val="7030A0"/>
                </a:solidFill>
                <a:latin typeface="Mac"/>
              </a:rPr>
              <a:t>per annum</a:t>
            </a:r>
          </a:p>
        </p:txBody>
      </p:sp>
    </p:spTree>
    <p:extLst>
      <p:ext uri="{BB962C8B-B14F-4D97-AF65-F5344CB8AC3E}">
        <p14:creationId xmlns:p14="http://schemas.microsoft.com/office/powerpoint/2010/main" val="4052391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770563" y="719191"/>
            <a:ext cx="5753254" cy="461665"/>
          </a:xfrm>
          <a:prstGeom prst="rect">
            <a:avLst/>
          </a:prstGeom>
        </p:spPr>
        <p:txBody>
          <a:bodyPr wrap="square">
            <a:spAutoFit/>
          </a:bodyPr>
          <a:lstStyle/>
          <a:p>
            <a:r>
              <a:rPr lang="en-US" sz="2400" b="1" dirty="0">
                <a:solidFill>
                  <a:srgbClr val="5E368D"/>
                </a:solidFill>
                <a:latin typeface="Mac"/>
              </a:rPr>
              <a:t>Ex-Prisoners Support </a:t>
            </a:r>
            <a:r>
              <a:rPr lang="en-US" sz="2400" b="1" dirty="0" err="1">
                <a:solidFill>
                  <a:srgbClr val="5E368D"/>
                </a:solidFill>
                <a:latin typeface="Mac"/>
              </a:rPr>
              <a:t>Programme</a:t>
            </a:r>
            <a:endParaRPr lang="en-US" sz="2400" b="1" dirty="0">
              <a:solidFill>
                <a:srgbClr val="5E368D"/>
              </a:solidFill>
              <a:latin typeface="Mac"/>
            </a:endParaRPr>
          </a:p>
        </p:txBody>
      </p:sp>
      <p:sp>
        <p:nvSpPr>
          <p:cNvPr id="3" name="Rectangle 2"/>
          <p:cNvSpPr/>
          <p:nvPr/>
        </p:nvSpPr>
        <p:spPr>
          <a:xfrm>
            <a:off x="770563" y="1304817"/>
            <a:ext cx="7448763" cy="2554545"/>
          </a:xfrm>
          <a:prstGeom prst="rect">
            <a:avLst/>
          </a:prstGeom>
        </p:spPr>
        <p:txBody>
          <a:bodyPr wrap="square">
            <a:spAutoFit/>
          </a:bodyPr>
          <a:lstStyle/>
          <a:p>
            <a:endParaRPr lang="en-GB" sz="1600" dirty="0" smtClean="0">
              <a:solidFill>
                <a:srgbClr val="7030A0"/>
              </a:solidFill>
              <a:latin typeface="Mac"/>
            </a:endParaRPr>
          </a:p>
          <a:p>
            <a:r>
              <a:rPr lang="en-GB" sz="1600" dirty="0" smtClean="0">
                <a:solidFill>
                  <a:srgbClr val="7030A0"/>
                </a:solidFill>
                <a:latin typeface="Mac"/>
              </a:rPr>
              <a:t>Project </a:t>
            </a:r>
            <a:r>
              <a:rPr lang="en-GB" sz="1600" dirty="0">
                <a:solidFill>
                  <a:srgbClr val="7030A0"/>
                </a:solidFill>
                <a:latin typeface="Mac"/>
              </a:rPr>
              <a:t>will continue until March 2022 and is currently:</a:t>
            </a:r>
          </a:p>
          <a:p>
            <a:pPr marL="285750" indent="-285750">
              <a:buFont typeface="Arial" panose="020B0604020202020204" pitchFamily="34" charset="0"/>
              <a:buChar char="•"/>
            </a:pPr>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Working towards building acceptance of ex-prisoners in the community and </a:t>
            </a:r>
            <a:r>
              <a:rPr lang="en-US" sz="1600" dirty="0" err="1">
                <a:solidFill>
                  <a:srgbClr val="5E368D"/>
                </a:solidFill>
                <a:latin typeface="Mac"/>
              </a:rPr>
              <a:t>realise</a:t>
            </a:r>
            <a:r>
              <a:rPr lang="en-US" sz="1600" dirty="0">
                <a:solidFill>
                  <a:srgbClr val="5E368D"/>
                </a:solidFill>
                <a:latin typeface="Mac"/>
              </a:rPr>
              <a:t> the positive contribution to society they have to make</a:t>
            </a:r>
          </a:p>
          <a:p>
            <a:pPr marL="285750" indent="-285750">
              <a:buFont typeface="Arial" panose="020B0604020202020204" pitchFamily="34" charset="0"/>
              <a:buChar char="•"/>
            </a:pPr>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Providing support services including advocacy, welfare rights and mental health support</a:t>
            </a:r>
          </a:p>
          <a:p>
            <a:pPr marL="285750" indent="-285750">
              <a:buFont typeface="Arial" panose="020B0604020202020204" pitchFamily="34" charset="0"/>
              <a:buChar char="•"/>
            </a:pPr>
            <a:endParaRPr lang="en-US" sz="1600" dirty="0">
              <a:solidFill>
                <a:srgbClr val="5E368D"/>
              </a:solidFill>
              <a:latin typeface="Mac"/>
            </a:endParaRPr>
          </a:p>
          <a:p>
            <a:pPr marL="285750" indent="-285750">
              <a:buFont typeface="Arial" panose="020B0604020202020204" pitchFamily="34" charset="0"/>
              <a:buChar char="•"/>
            </a:pPr>
            <a:r>
              <a:rPr lang="en-US" sz="1600" b="1" dirty="0">
                <a:solidFill>
                  <a:srgbClr val="5E368D"/>
                </a:solidFill>
                <a:latin typeface="Mac"/>
              </a:rPr>
              <a:t>Contract value - £110,000 (covers 4 areas)</a:t>
            </a:r>
            <a:endParaRPr lang="en-GB" sz="1600" dirty="0"/>
          </a:p>
        </p:txBody>
      </p:sp>
    </p:spTree>
    <p:extLst>
      <p:ext uri="{BB962C8B-B14F-4D97-AF65-F5344CB8AC3E}">
        <p14:creationId xmlns:p14="http://schemas.microsoft.com/office/powerpoint/2010/main" val="34647116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760288" y="719191"/>
            <a:ext cx="5013323" cy="461665"/>
          </a:xfrm>
          <a:prstGeom prst="rect">
            <a:avLst/>
          </a:prstGeom>
        </p:spPr>
        <p:txBody>
          <a:bodyPr wrap="square">
            <a:spAutoFit/>
          </a:bodyPr>
          <a:lstStyle/>
          <a:p>
            <a:r>
              <a:rPr lang="en-US" sz="2400" b="1" dirty="0">
                <a:solidFill>
                  <a:srgbClr val="5E368D"/>
                </a:solidFill>
                <a:latin typeface="Mac"/>
              </a:rPr>
              <a:t>Restorative Practice</a:t>
            </a:r>
          </a:p>
        </p:txBody>
      </p:sp>
      <p:sp>
        <p:nvSpPr>
          <p:cNvPr id="3" name="Rectangle 2"/>
          <p:cNvSpPr/>
          <p:nvPr/>
        </p:nvSpPr>
        <p:spPr>
          <a:xfrm>
            <a:off x="760288" y="1582219"/>
            <a:ext cx="6709024" cy="2585323"/>
          </a:xfrm>
          <a:prstGeom prst="rect">
            <a:avLst/>
          </a:prstGeom>
        </p:spPr>
        <p:txBody>
          <a:bodyPr wrap="square">
            <a:spAutoFit/>
          </a:bodyPr>
          <a:lstStyle/>
          <a:p>
            <a:pPr marL="285750" indent="-285750">
              <a:buFont typeface="Arial" panose="020B0604020202020204" pitchFamily="34" charset="0"/>
              <a:buChar char="•"/>
            </a:pPr>
            <a:endParaRPr lang="en-US" sz="1600" dirty="0" smtClean="0">
              <a:solidFill>
                <a:srgbClr val="5E368D"/>
              </a:solidFill>
              <a:latin typeface="Mac"/>
            </a:endParaRPr>
          </a:p>
          <a:p>
            <a:pPr marL="285750" indent="-285750">
              <a:buFont typeface="Arial" panose="020B0604020202020204" pitchFamily="34" charset="0"/>
              <a:buChar char="•"/>
            </a:pPr>
            <a:r>
              <a:rPr lang="en-US" sz="1600" dirty="0" smtClean="0">
                <a:solidFill>
                  <a:srgbClr val="5E368D"/>
                </a:solidFill>
                <a:latin typeface="Mac"/>
              </a:rPr>
              <a:t>The </a:t>
            </a:r>
            <a:r>
              <a:rPr lang="en-US" sz="1600" dirty="0">
                <a:solidFill>
                  <a:srgbClr val="5E368D"/>
                </a:solidFill>
                <a:latin typeface="Mac"/>
              </a:rPr>
              <a:t>Regional Restorative Practice Project runs until August </a:t>
            </a:r>
            <a:r>
              <a:rPr lang="en-US" sz="1600" dirty="0" smtClean="0">
                <a:solidFill>
                  <a:srgbClr val="5E368D"/>
                </a:solidFill>
                <a:latin typeface="Mac"/>
              </a:rPr>
              <a:t>2021</a:t>
            </a:r>
            <a:endParaRPr lang="en-US" sz="1600" dirty="0">
              <a:solidFill>
                <a:srgbClr val="5E368D"/>
              </a:solidFill>
              <a:latin typeface="Mac"/>
            </a:endParaRPr>
          </a:p>
          <a:p>
            <a:pPr marL="285750" indent="-285750">
              <a:buFont typeface="Arial" panose="020B0604020202020204" pitchFamily="34" charset="0"/>
              <a:buChar char="•"/>
            </a:pPr>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Named the STARS (Striving Towards A Restorative Society) </a:t>
            </a:r>
            <a:r>
              <a:rPr lang="en-US" sz="1600" dirty="0" err="1">
                <a:solidFill>
                  <a:srgbClr val="5E368D"/>
                </a:solidFill>
                <a:latin typeface="Mac"/>
              </a:rPr>
              <a:t>Programme</a:t>
            </a:r>
            <a:r>
              <a:rPr lang="en-US" sz="1600" dirty="0">
                <a:solidFill>
                  <a:srgbClr val="5E368D"/>
                </a:solidFill>
                <a:latin typeface="Mac"/>
              </a:rPr>
              <a:t>, it has been delivered across all 8 CIT areas of </a:t>
            </a:r>
            <a:r>
              <a:rPr lang="en-US" sz="1600" dirty="0" smtClean="0">
                <a:solidFill>
                  <a:srgbClr val="5E368D"/>
                </a:solidFill>
                <a:latin typeface="Mac"/>
              </a:rPr>
              <a:t>focus</a:t>
            </a:r>
            <a:endParaRPr lang="en-US" sz="1600" dirty="0">
              <a:solidFill>
                <a:srgbClr val="5E368D"/>
              </a:solidFill>
              <a:latin typeface="Mac"/>
            </a:endParaRPr>
          </a:p>
          <a:p>
            <a:pPr marL="285750" indent="-285750">
              <a:buFont typeface="Arial" panose="020B0604020202020204" pitchFamily="34" charset="0"/>
              <a:buChar char="•"/>
            </a:pPr>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A separate engagement process will take place over the coming months to establish the key features and timings for a future version of this important </a:t>
            </a:r>
            <a:r>
              <a:rPr lang="en-US" sz="1600" dirty="0" smtClean="0">
                <a:solidFill>
                  <a:srgbClr val="5E368D"/>
                </a:solidFill>
                <a:latin typeface="Mac"/>
              </a:rPr>
              <a:t>initiative</a:t>
            </a:r>
            <a:endParaRPr lang="en-US" sz="1600" dirty="0">
              <a:solidFill>
                <a:srgbClr val="5E368D"/>
              </a:solidFill>
              <a:latin typeface="Mac"/>
            </a:endParaRPr>
          </a:p>
          <a:p>
            <a:pPr marL="285750" indent="-285750">
              <a:buFont typeface="Arial" panose="020B0604020202020204" pitchFamily="34" charset="0"/>
              <a:buChar char="•"/>
            </a:pPr>
            <a:endParaRPr lang="en-US" dirty="0">
              <a:solidFill>
                <a:srgbClr val="5E368D"/>
              </a:solidFill>
              <a:latin typeface="Mac"/>
            </a:endParaRPr>
          </a:p>
        </p:txBody>
      </p:sp>
    </p:spTree>
    <p:extLst>
      <p:ext uri="{BB962C8B-B14F-4D97-AF65-F5344CB8AC3E}">
        <p14:creationId xmlns:p14="http://schemas.microsoft.com/office/powerpoint/2010/main" val="2543129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760288" y="811658"/>
            <a:ext cx="5427956" cy="461665"/>
          </a:xfrm>
          <a:prstGeom prst="rect">
            <a:avLst/>
          </a:prstGeom>
        </p:spPr>
        <p:txBody>
          <a:bodyPr wrap="square">
            <a:spAutoFit/>
          </a:bodyPr>
          <a:lstStyle/>
          <a:p>
            <a:r>
              <a:rPr lang="en-US" sz="2400" b="1" dirty="0">
                <a:solidFill>
                  <a:srgbClr val="5E368D"/>
                </a:solidFill>
                <a:latin typeface="Mac"/>
              </a:rPr>
              <a:t>Format of Tender Response</a:t>
            </a:r>
          </a:p>
        </p:txBody>
      </p:sp>
      <p:sp>
        <p:nvSpPr>
          <p:cNvPr id="3" name="Rectangle 2"/>
          <p:cNvSpPr/>
          <p:nvPr/>
        </p:nvSpPr>
        <p:spPr>
          <a:xfrm>
            <a:off x="760288" y="1448656"/>
            <a:ext cx="7048072" cy="2554545"/>
          </a:xfrm>
          <a:prstGeom prst="rect">
            <a:avLst/>
          </a:prstGeom>
        </p:spPr>
        <p:txBody>
          <a:bodyPr wrap="square">
            <a:spAutoFit/>
          </a:bodyPr>
          <a:lstStyle/>
          <a:p>
            <a:pPr marL="285750" indent="-285750">
              <a:buFont typeface="Arial" panose="020B0604020202020204" pitchFamily="34" charset="0"/>
              <a:buChar char="•"/>
            </a:pPr>
            <a:endParaRPr lang="en-US" sz="1600" dirty="0" smtClean="0">
              <a:solidFill>
                <a:srgbClr val="5E368D"/>
              </a:solidFill>
              <a:latin typeface="Mac"/>
            </a:endParaRPr>
          </a:p>
          <a:p>
            <a:pPr marL="285750" indent="-285750">
              <a:buFont typeface="Arial" panose="020B0604020202020204" pitchFamily="34" charset="0"/>
              <a:buChar char="•"/>
            </a:pPr>
            <a:r>
              <a:rPr lang="en-US" sz="1600" dirty="0" smtClean="0">
                <a:solidFill>
                  <a:srgbClr val="5E368D"/>
                </a:solidFill>
                <a:latin typeface="Mac"/>
              </a:rPr>
              <a:t>AC1</a:t>
            </a:r>
            <a:r>
              <a:rPr lang="en-US" sz="1600" dirty="0">
                <a:solidFill>
                  <a:srgbClr val="5E368D"/>
                </a:solidFill>
                <a:latin typeface="Mac"/>
              </a:rPr>
              <a:t>: Understanding of the Community Context</a:t>
            </a:r>
          </a:p>
          <a:p>
            <a:pPr marL="285750" indent="-285750">
              <a:buFont typeface="Arial" panose="020B0604020202020204" pitchFamily="34" charset="0"/>
              <a:buChar char="•"/>
            </a:pPr>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AC2: Key Personnel Experience</a:t>
            </a:r>
          </a:p>
          <a:p>
            <a:pPr marL="285750" indent="-285750">
              <a:buFont typeface="Arial" panose="020B0604020202020204" pitchFamily="34" charset="0"/>
              <a:buChar char="•"/>
            </a:pPr>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AC3: Methodology</a:t>
            </a:r>
          </a:p>
          <a:p>
            <a:pPr marL="285750" indent="-285750">
              <a:buFont typeface="Arial" panose="020B0604020202020204" pitchFamily="34" charset="0"/>
              <a:buChar char="•"/>
            </a:pPr>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AC4: Project Management Approach. This now also includes an optional section on forming partnerships and describing the roles of various partners in project delivery </a:t>
            </a:r>
          </a:p>
        </p:txBody>
      </p:sp>
    </p:spTree>
    <p:extLst>
      <p:ext uri="{BB962C8B-B14F-4D97-AF65-F5344CB8AC3E}">
        <p14:creationId xmlns:p14="http://schemas.microsoft.com/office/powerpoint/2010/main" val="30414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9" y="0"/>
            <a:ext cx="9135879" cy="5143500"/>
          </a:xfrm>
          <a:prstGeom prst="rect">
            <a:avLst/>
          </a:prstGeom>
        </p:spPr>
      </p:pic>
      <p:sp>
        <p:nvSpPr>
          <p:cNvPr id="2" name="Rectangle 1"/>
          <p:cNvSpPr/>
          <p:nvPr/>
        </p:nvSpPr>
        <p:spPr>
          <a:xfrm>
            <a:off x="575353" y="934858"/>
            <a:ext cx="6282646" cy="461665"/>
          </a:xfrm>
          <a:prstGeom prst="rect">
            <a:avLst/>
          </a:prstGeom>
        </p:spPr>
        <p:txBody>
          <a:bodyPr wrap="square">
            <a:spAutoFit/>
          </a:bodyPr>
          <a:lstStyle/>
          <a:p>
            <a:r>
              <a:rPr lang="en-US" sz="2400" b="1" dirty="0">
                <a:solidFill>
                  <a:srgbClr val="5E368D"/>
                </a:solidFill>
                <a:latin typeface="Mac"/>
              </a:rPr>
              <a:t>Communities in Transition Context</a:t>
            </a:r>
          </a:p>
        </p:txBody>
      </p:sp>
      <p:sp>
        <p:nvSpPr>
          <p:cNvPr id="5" name="Rectangle 4"/>
          <p:cNvSpPr/>
          <p:nvPr/>
        </p:nvSpPr>
        <p:spPr>
          <a:xfrm>
            <a:off x="811658" y="1684962"/>
            <a:ext cx="7880278" cy="2708434"/>
          </a:xfrm>
          <a:prstGeom prst="rect">
            <a:avLst/>
          </a:prstGeom>
        </p:spPr>
        <p:txBody>
          <a:bodyPr wrap="square">
            <a:spAutoFit/>
          </a:bodyPr>
          <a:lstStyle/>
          <a:p>
            <a:pPr marL="285750" indent="-285750">
              <a:buFont typeface="Arial"/>
              <a:buChar char="•"/>
            </a:pPr>
            <a:r>
              <a:rPr lang="en-US" sz="1600" dirty="0">
                <a:solidFill>
                  <a:srgbClr val="5E368D"/>
                </a:solidFill>
                <a:latin typeface="Mac"/>
              </a:rPr>
              <a:t>Executive Action Plan on Tackling Paramilitary Activity, Criminality and </a:t>
            </a:r>
            <a:r>
              <a:rPr lang="en-US" sz="1600" dirty="0" err="1">
                <a:solidFill>
                  <a:srgbClr val="5E368D"/>
                </a:solidFill>
                <a:latin typeface="Mac"/>
              </a:rPr>
              <a:t>Organised</a:t>
            </a:r>
            <a:r>
              <a:rPr lang="en-US" sz="1600" dirty="0">
                <a:solidFill>
                  <a:srgbClr val="5E368D"/>
                </a:solidFill>
                <a:latin typeface="Mac"/>
              </a:rPr>
              <a:t> Crime (July 2016) contains 38 actions to be delivered by various Departments and agencies.</a:t>
            </a: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The Executive Office is leading delivery of Action B4:</a:t>
            </a:r>
          </a:p>
          <a:p>
            <a:pPr marL="285750" indent="-285750">
              <a:buFont typeface="Arial"/>
              <a:buChar char="•"/>
            </a:pPr>
            <a:endParaRPr lang="en-US" dirty="0">
              <a:solidFill>
                <a:srgbClr val="5E368D"/>
              </a:solidFill>
              <a:latin typeface="Mac"/>
            </a:endParaRPr>
          </a:p>
          <a:p>
            <a:pPr algn="ctr"/>
            <a:r>
              <a:rPr lang="en-GB" b="1" dirty="0">
                <a:solidFill>
                  <a:srgbClr val="5E368D"/>
                </a:solidFill>
                <a:latin typeface="Mac"/>
                <a:ea typeface="Calibri" panose="020F0502020204030204" pitchFamily="34" charset="0"/>
                <a:cs typeface="Calibri"/>
              </a:rPr>
              <a:t>“The Executive should establish a fund to support ambitious initiatives aimed at building capacity in </a:t>
            </a:r>
            <a:r>
              <a:rPr lang="en-GB" b="1" u="sng" dirty="0">
                <a:solidFill>
                  <a:srgbClr val="5E368D"/>
                </a:solidFill>
                <a:latin typeface="Mac"/>
                <a:ea typeface="Calibri" panose="020F0502020204030204" pitchFamily="34" charset="0"/>
                <a:cs typeface="Calibri"/>
              </a:rPr>
              <a:t>communities in transition</a:t>
            </a:r>
            <a:r>
              <a:rPr lang="en-GB" b="1" dirty="0">
                <a:solidFill>
                  <a:srgbClr val="5E368D"/>
                </a:solidFill>
                <a:latin typeface="Mac"/>
                <a:ea typeface="Calibri" panose="020F0502020204030204" pitchFamily="34" charset="0"/>
                <a:cs typeface="Calibri"/>
              </a:rPr>
              <a:t>, including through developing partnerships across civil society and across community divisions.”</a:t>
            </a:r>
            <a:endParaRPr lang="en-GB" dirty="0">
              <a:solidFill>
                <a:srgbClr val="5E368D"/>
              </a:solidFill>
              <a:latin typeface="Mac"/>
              <a:ea typeface="Calibri" panose="020F0502020204030204" pitchFamily="34" charset="0"/>
              <a:cs typeface="Calibri"/>
            </a:endParaRPr>
          </a:p>
        </p:txBody>
      </p:sp>
    </p:spTree>
    <p:extLst>
      <p:ext uri="{BB962C8B-B14F-4D97-AF65-F5344CB8AC3E}">
        <p14:creationId xmlns:p14="http://schemas.microsoft.com/office/powerpoint/2010/main" val="3685702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657547" y="708917"/>
            <a:ext cx="6013746" cy="461665"/>
          </a:xfrm>
          <a:prstGeom prst="rect">
            <a:avLst/>
          </a:prstGeom>
        </p:spPr>
        <p:txBody>
          <a:bodyPr wrap="square">
            <a:spAutoFit/>
          </a:bodyPr>
          <a:lstStyle/>
          <a:p>
            <a:r>
              <a:rPr lang="en-US" sz="2400" b="1" dirty="0">
                <a:solidFill>
                  <a:srgbClr val="5E368D"/>
                </a:solidFill>
                <a:latin typeface="Mac"/>
              </a:rPr>
              <a:t>Forming Partnerships and Consortia</a:t>
            </a:r>
          </a:p>
        </p:txBody>
      </p:sp>
      <p:sp>
        <p:nvSpPr>
          <p:cNvPr id="3" name="Rectangle 2"/>
          <p:cNvSpPr/>
          <p:nvPr/>
        </p:nvSpPr>
        <p:spPr>
          <a:xfrm>
            <a:off x="657547" y="1356189"/>
            <a:ext cx="6688475" cy="2800767"/>
          </a:xfrm>
          <a:prstGeom prst="rect">
            <a:avLst/>
          </a:prstGeom>
        </p:spPr>
        <p:txBody>
          <a:bodyPr wrap="square">
            <a:spAutoFit/>
          </a:bodyPr>
          <a:lstStyle/>
          <a:p>
            <a:pPr marL="285750" indent="-285750">
              <a:buFont typeface="Arial" panose="020B0604020202020204" pitchFamily="34" charset="0"/>
              <a:buChar char="•"/>
            </a:pPr>
            <a:endParaRPr lang="en-US" sz="1600" dirty="0" smtClean="0">
              <a:solidFill>
                <a:srgbClr val="5E368D"/>
              </a:solidFill>
              <a:latin typeface="Mac"/>
            </a:endParaRPr>
          </a:p>
          <a:p>
            <a:pPr marL="285750" indent="-285750">
              <a:buFont typeface="Arial" panose="020B0604020202020204" pitchFamily="34" charset="0"/>
              <a:buChar char="•"/>
            </a:pPr>
            <a:r>
              <a:rPr lang="en-US" sz="1600" dirty="0" smtClean="0">
                <a:solidFill>
                  <a:srgbClr val="5E368D"/>
                </a:solidFill>
                <a:latin typeface="Mac"/>
              </a:rPr>
              <a:t>The </a:t>
            </a:r>
            <a:r>
              <a:rPr lang="en-US" sz="1600" dirty="0">
                <a:solidFill>
                  <a:srgbClr val="5E368D"/>
                </a:solidFill>
                <a:latin typeface="Mac"/>
              </a:rPr>
              <a:t>Communities in Transition Project would welcome the formation of partnerships or consortia to assist in project </a:t>
            </a:r>
            <a:r>
              <a:rPr lang="en-US" sz="1600" dirty="0" smtClean="0">
                <a:solidFill>
                  <a:srgbClr val="5E368D"/>
                </a:solidFill>
                <a:latin typeface="Mac"/>
              </a:rPr>
              <a:t>delivery</a:t>
            </a:r>
            <a:endParaRPr lang="en-US" sz="1600" dirty="0">
              <a:solidFill>
                <a:srgbClr val="5E368D"/>
              </a:solidFill>
              <a:latin typeface="Mac"/>
            </a:endParaRPr>
          </a:p>
          <a:p>
            <a:pPr marL="285750" indent="-285750">
              <a:buFont typeface="Arial" panose="020B0604020202020204" pitchFamily="34" charset="0"/>
              <a:buChar char="•"/>
            </a:pPr>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It is not essential to submit bids in partnership with other </a:t>
            </a:r>
            <a:r>
              <a:rPr lang="en-US" sz="1600" dirty="0" err="1">
                <a:solidFill>
                  <a:srgbClr val="5E368D"/>
                </a:solidFill>
                <a:latin typeface="Mac"/>
              </a:rPr>
              <a:t>organisations</a:t>
            </a:r>
            <a:r>
              <a:rPr lang="en-US" sz="1600" dirty="0">
                <a:solidFill>
                  <a:srgbClr val="5E368D"/>
                </a:solidFill>
                <a:latin typeface="Mac"/>
              </a:rPr>
              <a:t>, only if it aids the project in a meaningful </a:t>
            </a:r>
            <a:r>
              <a:rPr lang="en-US" sz="1600" dirty="0" smtClean="0">
                <a:solidFill>
                  <a:srgbClr val="5E368D"/>
                </a:solidFill>
                <a:latin typeface="Mac"/>
              </a:rPr>
              <a:t>way</a:t>
            </a:r>
          </a:p>
          <a:p>
            <a:pPr marL="285750" indent="-285750">
              <a:buFont typeface="Arial" panose="020B0604020202020204" pitchFamily="34" charset="0"/>
              <a:buChar char="•"/>
            </a:pPr>
            <a:endParaRPr lang="en-US" sz="1600" dirty="0" smtClean="0">
              <a:solidFill>
                <a:srgbClr val="5E368D"/>
              </a:solidFill>
              <a:latin typeface="Mac"/>
            </a:endParaRPr>
          </a:p>
          <a:p>
            <a:pPr marL="285750" indent="-285750">
              <a:buFont typeface="Arial" panose="020B0604020202020204" pitchFamily="34" charset="0"/>
              <a:buChar char="•"/>
            </a:pPr>
            <a:r>
              <a:rPr lang="en-US" sz="1600" dirty="0" smtClean="0">
                <a:solidFill>
                  <a:srgbClr val="5E368D"/>
                </a:solidFill>
                <a:latin typeface="Mac"/>
              </a:rPr>
              <a:t>Partners </a:t>
            </a:r>
            <a:r>
              <a:rPr lang="en-US" sz="1600" dirty="0">
                <a:solidFill>
                  <a:srgbClr val="5E368D"/>
                </a:solidFill>
                <a:latin typeface="Mac"/>
              </a:rPr>
              <a:t>do not have to have attended this session, the tender process is open to any eligible </a:t>
            </a:r>
            <a:r>
              <a:rPr lang="en-US" sz="1600" dirty="0" err="1" smtClean="0">
                <a:solidFill>
                  <a:srgbClr val="5E368D"/>
                </a:solidFill>
                <a:latin typeface="Mac"/>
              </a:rPr>
              <a:t>organisation</a:t>
            </a:r>
            <a:endParaRPr lang="en-US" sz="1600" dirty="0">
              <a:solidFill>
                <a:srgbClr val="5E368D"/>
              </a:solidFill>
              <a:latin typeface="Mac"/>
            </a:endParaRPr>
          </a:p>
          <a:p>
            <a:pPr marL="285750" indent="-285750">
              <a:buFont typeface="Arial" panose="020B0604020202020204" pitchFamily="34" charset="0"/>
              <a:buChar char="•"/>
            </a:pPr>
            <a:endParaRPr lang="en-US" sz="1600" dirty="0">
              <a:solidFill>
                <a:srgbClr val="5E368D"/>
              </a:solidFill>
              <a:latin typeface="Mac"/>
            </a:endParaRPr>
          </a:p>
          <a:p>
            <a:pPr marL="285750" indent="-285750">
              <a:buFont typeface="Arial" panose="020B0604020202020204" pitchFamily="34" charset="0"/>
              <a:buChar char="•"/>
            </a:pPr>
            <a:r>
              <a:rPr lang="en-US" sz="1600" dirty="0">
                <a:solidFill>
                  <a:srgbClr val="5E368D"/>
                </a:solidFill>
                <a:latin typeface="Mac"/>
              </a:rPr>
              <a:t>Contact details to be shared after this </a:t>
            </a:r>
            <a:r>
              <a:rPr lang="en-US" sz="1600" dirty="0" smtClean="0">
                <a:solidFill>
                  <a:srgbClr val="5E368D"/>
                </a:solidFill>
                <a:latin typeface="Mac"/>
              </a:rPr>
              <a:t>session</a:t>
            </a:r>
            <a:endParaRPr lang="en-US" sz="1600" dirty="0">
              <a:solidFill>
                <a:srgbClr val="5E368D"/>
              </a:solidFill>
              <a:latin typeface="Mac"/>
            </a:endParaRPr>
          </a:p>
        </p:txBody>
      </p:sp>
    </p:spTree>
    <p:extLst>
      <p:ext uri="{BB962C8B-B14F-4D97-AF65-F5344CB8AC3E}">
        <p14:creationId xmlns:p14="http://schemas.microsoft.com/office/powerpoint/2010/main" val="1539808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821933" y="739739"/>
            <a:ext cx="4699462" cy="461665"/>
          </a:xfrm>
          <a:prstGeom prst="rect">
            <a:avLst/>
          </a:prstGeom>
        </p:spPr>
        <p:txBody>
          <a:bodyPr wrap="square">
            <a:spAutoFit/>
          </a:bodyPr>
          <a:lstStyle/>
          <a:p>
            <a:r>
              <a:rPr lang="en-US" sz="2400" b="1" dirty="0">
                <a:solidFill>
                  <a:srgbClr val="5E368D"/>
                </a:solidFill>
                <a:latin typeface="Mac"/>
              </a:rPr>
              <a:t>Tender Process</a:t>
            </a:r>
          </a:p>
        </p:txBody>
      </p:sp>
      <p:sp>
        <p:nvSpPr>
          <p:cNvPr id="3" name="Rectangle 2"/>
          <p:cNvSpPr/>
          <p:nvPr/>
        </p:nvSpPr>
        <p:spPr>
          <a:xfrm>
            <a:off x="904126" y="1325366"/>
            <a:ext cx="6924782" cy="2800767"/>
          </a:xfrm>
          <a:prstGeom prst="rect">
            <a:avLst/>
          </a:prstGeom>
        </p:spPr>
        <p:txBody>
          <a:bodyPr wrap="square">
            <a:spAutoFit/>
          </a:bodyPr>
          <a:lstStyle/>
          <a:p>
            <a:pPr marL="285750" indent="-285750">
              <a:buFont typeface="Arial"/>
              <a:buChar char="•"/>
            </a:pPr>
            <a:endParaRPr lang="en-US" sz="1600" dirty="0" smtClean="0">
              <a:solidFill>
                <a:srgbClr val="5E368D"/>
              </a:solidFill>
              <a:latin typeface="Mac"/>
            </a:endParaRPr>
          </a:p>
          <a:p>
            <a:pPr marL="285750" indent="-285750">
              <a:buFont typeface="Arial"/>
              <a:buChar char="•"/>
            </a:pPr>
            <a:r>
              <a:rPr lang="en-US" sz="1600" dirty="0" smtClean="0">
                <a:solidFill>
                  <a:srgbClr val="5E368D"/>
                </a:solidFill>
                <a:latin typeface="Mac"/>
              </a:rPr>
              <a:t>Tenders </a:t>
            </a:r>
            <a:r>
              <a:rPr lang="en-US" sz="1600" dirty="0">
                <a:solidFill>
                  <a:srgbClr val="5E368D"/>
                </a:solidFill>
                <a:latin typeface="Mac"/>
              </a:rPr>
              <a:t>will be advertised on </a:t>
            </a:r>
            <a:r>
              <a:rPr lang="en-US" sz="1600" dirty="0" err="1">
                <a:solidFill>
                  <a:srgbClr val="5E368D"/>
                </a:solidFill>
                <a:latin typeface="Mac"/>
              </a:rPr>
              <a:t>eTenders</a:t>
            </a:r>
            <a:r>
              <a:rPr lang="en-US" sz="1600" dirty="0">
                <a:solidFill>
                  <a:srgbClr val="5E368D"/>
                </a:solidFill>
                <a:latin typeface="Mac"/>
              </a:rPr>
              <a:t> NI in mid-May. Anyone who has expressed an interest in the project will receive a notification when the projects have been listed.</a:t>
            </a: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Tenders will be open for 4 weeks.</a:t>
            </a: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Evaluation will take place within 2 weeks of the closing date of each tender opportunity.</a:t>
            </a: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Project commencement is July 2021</a:t>
            </a:r>
          </a:p>
        </p:txBody>
      </p:sp>
    </p:spTree>
    <p:extLst>
      <p:ext uri="{BB962C8B-B14F-4D97-AF65-F5344CB8AC3E}">
        <p14:creationId xmlns:p14="http://schemas.microsoft.com/office/powerpoint/2010/main" val="16442033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2" name="Rectangle 1"/>
          <p:cNvSpPr/>
          <p:nvPr/>
        </p:nvSpPr>
        <p:spPr>
          <a:xfrm>
            <a:off x="873303" y="801384"/>
            <a:ext cx="4442907" cy="461665"/>
          </a:xfrm>
          <a:prstGeom prst="rect">
            <a:avLst/>
          </a:prstGeom>
        </p:spPr>
        <p:txBody>
          <a:bodyPr wrap="square">
            <a:spAutoFit/>
          </a:bodyPr>
          <a:lstStyle/>
          <a:p>
            <a:r>
              <a:rPr lang="en-US" sz="2400" b="1" dirty="0" err="1">
                <a:solidFill>
                  <a:srgbClr val="5E368D"/>
                </a:solidFill>
                <a:latin typeface="Mac"/>
              </a:rPr>
              <a:t>eTenders</a:t>
            </a:r>
            <a:r>
              <a:rPr lang="en-US" sz="2400" b="1" dirty="0">
                <a:solidFill>
                  <a:srgbClr val="5E368D"/>
                </a:solidFill>
                <a:latin typeface="Mac"/>
              </a:rPr>
              <a:t> NI</a:t>
            </a:r>
          </a:p>
        </p:txBody>
      </p:sp>
      <p:sp>
        <p:nvSpPr>
          <p:cNvPr id="3" name="Rectangle 2"/>
          <p:cNvSpPr/>
          <p:nvPr/>
        </p:nvSpPr>
        <p:spPr>
          <a:xfrm>
            <a:off x="873303" y="1438381"/>
            <a:ext cx="6842589" cy="2800767"/>
          </a:xfrm>
          <a:prstGeom prst="rect">
            <a:avLst/>
          </a:prstGeom>
        </p:spPr>
        <p:txBody>
          <a:bodyPr wrap="square">
            <a:spAutoFit/>
          </a:bodyPr>
          <a:lstStyle/>
          <a:p>
            <a:pPr marL="285750" indent="-285750">
              <a:buFont typeface="Arial"/>
              <a:buChar char="•"/>
            </a:pPr>
            <a:endParaRPr lang="en-US" sz="1600" dirty="0" smtClean="0">
              <a:solidFill>
                <a:srgbClr val="5E368D"/>
              </a:solidFill>
              <a:latin typeface="Mac"/>
            </a:endParaRPr>
          </a:p>
          <a:p>
            <a:pPr marL="285750" indent="-285750">
              <a:buFont typeface="Arial"/>
              <a:buChar char="•"/>
            </a:pPr>
            <a:r>
              <a:rPr lang="en-US" sz="1600" dirty="0" smtClean="0">
                <a:solidFill>
                  <a:srgbClr val="5E368D"/>
                </a:solidFill>
                <a:latin typeface="Mac"/>
              </a:rPr>
              <a:t>All </a:t>
            </a:r>
            <a:r>
              <a:rPr lang="en-US" sz="1600" dirty="0">
                <a:solidFill>
                  <a:srgbClr val="5E368D"/>
                </a:solidFill>
                <a:latin typeface="Mac"/>
              </a:rPr>
              <a:t>Tender opportunities will be advertised on </a:t>
            </a:r>
            <a:r>
              <a:rPr lang="en-US" sz="1600" dirty="0" err="1">
                <a:solidFill>
                  <a:srgbClr val="5E368D"/>
                </a:solidFill>
                <a:latin typeface="Mac"/>
              </a:rPr>
              <a:t>eTendersNI</a:t>
            </a:r>
            <a:r>
              <a:rPr lang="en-US" sz="1600" dirty="0">
                <a:solidFill>
                  <a:srgbClr val="5E368D"/>
                </a:solidFill>
                <a:latin typeface="Mac"/>
              </a:rPr>
              <a:t>, the public procurement portal used by public sector bodies in </a:t>
            </a:r>
            <a:r>
              <a:rPr lang="en-US" sz="1600" dirty="0" smtClean="0">
                <a:solidFill>
                  <a:srgbClr val="5E368D"/>
                </a:solidFill>
                <a:latin typeface="Mac"/>
              </a:rPr>
              <a:t>NI</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Any </a:t>
            </a:r>
            <a:r>
              <a:rPr lang="en-US" sz="1600" dirty="0" err="1">
                <a:solidFill>
                  <a:srgbClr val="5E368D"/>
                </a:solidFill>
                <a:latin typeface="Mac"/>
              </a:rPr>
              <a:t>organisation</a:t>
            </a:r>
            <a:r>
              <a:rPr lang="en-US" sz="1600" dirty="0">
                <a:solidFill>
                  <a:srgbClr val="5E368D"/>
                </a:solidFill>
                <a:latin typeface="Mac"/>
              </a:rPr>
              <a:t> can register on the portal at </a:t>
            </a:r>
            <a:r>
              <a:rPr lang="en-US" sz="1600" b="1" u="sng" dirty="0">
                <a:solidFill>
                  <a:srgbClr val="5E368D"/>
                </a:solidFill>
                <a:latin typeface="Mac"/>
              </a:rPr>
              <a:t>https://etendersni.gov.uk/</a:t>
            </a: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A user guide on registering for </a:t>
            </a:r>
            <a:r>
              <a:rPr lang="en-US" sz="1600" dirty="0" err="1">
                <a:solidFill>
                  <a:srgbClr val="5E368D"/>
                </a:solidFill>
                <a:latin typeface="Mac"/>
              </a:rPr>
              <a:t>eTendersNI</a:t>
            </a:r>
            <a:r>
              <a:rPr lang="en-US" sz="1600" dirty="0">
                <a:solidFill>
                  <a:srgbClr val="5E368D"/>
                </a:solidFill>
                <a:latin typeface="Mac"/>
              </a:rPr>
              <a:t> has been developed by the team in </a:t>
            </a:r>
            <a:r>
              <a:rPr lang="en-US" sz="1600" dirty="0" smtClean="0">
                <a:solidFill>
                  <a:srgbClr val="5E368D"/>
                </a:solidFill>
                <a:latin typeface="Mac"/>
              </a:rPr>
              <a:t>TEO</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Further support can be provided through the TEO </a:t>
            </a:r>
            <a:r>
              <a:rPr lang="en-US" sz="1600" dirty="0" smtClean="0">
                <a:solidFill>
                  <a:srgbClr val="5E368D"/>
                </a:solidFill>
                <a:latin typeface="Mac"/>
              </a:rPr>
              <a:t>team</a:t>
            </a:r>
            <a:endParaRPr lang="en-US" sz="1600" dirty="0">
              <a:solidFill>
                <a:srgbClr val="5E368D"/>
              </a:solidFill>
              <a:latin typeface="Mac"/>
            </a:endParaRPr>
          </a:p>
        </p:txBody>
      </p:sp>
    </p:spTree>
    <p:extLst>
      <p:ext uri="{BB962C8B-B14F-4D97-AF65-F5344CB8AC3E}">
        <p14:creationId xmlns:p14="http://schemas.microsoft.com/office/powerpoint/2010/main" val="2096377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2" name="Rectangle 1"/>
          <p:cNvSpPr/>
          <p:nvPr/>
        </p:nvSpPr>
        <p:spPr>
          <a:xfrm>
            <a:off x="1571947" y="821933"/>
            <a:ext cx="5681608" cy="2554545"/>
          </a:xfrm>
          <a:prstGeom prst="rect">
            <a:avLst/>
          </a:prstGeom>
        </p:spPr>
        <p:txBody>
          <a:bodyPr wrap="square">
            <a:spAutoFit/>
          </a:bodyPr>
          <a:lstStyle/>
          <a:p>
            <a:pPr algn="ctr"/>
            <a:r>
              <a:rPr lang="en-US" sz="8000" dirty="0">
                <a:solidFill>
                  <a:srgbClr val="5E368D"/>
                </a:solidFill>
                <a:latin typeface="Mac"/>
              </a:rPr>
              <a:t>Questions </a:t>
            </a:r>
            <a:endParaRPr lang="en-US" sz="8000" dirty="0" smtClean="0">
              <a:solidFill>
                <a:srgbClr val="5E368D"/>
              </a:solidFill>
              <a:latin typeface="Mac"/>
            </a:endParaRPr>
          </a:p>
          <a:p>
            <a:pPr algn="ctr"/>
            <a:r>
              <a:rPr lang="en-US" sz="8000" dirty="0">
                <a:solidFill>
                  <a:srgbClr val="5E368D"/>
                </a:solidFill>
                <a:latin typeface="Mac"/>
              </a:rPr>
              <a:t>&amp;</a:t>
            </a:r>
            <a:r>
              <a:rPr lang="en-US" sz="8000" dirty="0" smtClean="0">
                <a:solidFill>
                  <a:srgbClr val="5E368D"/>
                </a:solidFill>
                <a:latin typeface="Mac"/>
              </a:rPr>
              <a:t> </a:t>
            </a:r>
            <a:r>
              <a:rPr lang="en-US" sz="8000" dirty="0">
                <a:solidFill>
                  <a:srgbClr val="5E368D"/>
                </a:solidFill>
                <a:latin typeface="Mac"/>
              </a:rPr>
              <a:t>Answers</a:t>
            </a:r>
          </a:p>
        </p:txBody>
      </p:sp>
    </p:spTree>
    <p:extLst>
      <p:ext uri="{BB962C8B-B14F-4D97-AF65-F5344CB8AC3E}">
        <p14:creationId xmlns:p14="http://schemas.microsoft.com/office/powerpoint/2010/main" val="3325203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3" name="Rectangle 2"/>
          <p:cNvSpPr/>
          <p:nvPr/>
        </p:nvSpPr>
        <p:spPr>
          <a:xfrm>
            <a:off x="2286000" y="2248585"/>
            <a:ext cx="4572000" cy="646331"/>
          </a:xfrm>
          <a:prstGeom prst="rect">
            <a:avLst/>
          </a:prstGeom>
        </p:spPr>
        <p:txBody>
          <a:bodyPr>
            <a:spAutoFit/>
          </a:bodyPr>
          <a:lstStyle/>
          <a:p>
            <a:pPr algn="ctr"/>
            <a:r>
              <a:rPr lang="en-US" b="1" dirty="0">
                <a:solidFill>
                  <a:srgbClr val="5E368D"/>
                </a:solidFill>
                <a:latin typeface="Mac"/>
              </a:rPr>
              <a:t>Communities in Transition</a:t>
            </a:r>
          </a:p>
          <a:p>
            <a:pPr algn="ctr"/>
            <a:r>
              <a:rPr lang="en-US" b="1">
                <a:solidFill>
                  <a:srgbClr val="5E368D"/>
                </a:solidFill>
                <a:latin typeface="Mac"/>
              </a:rPr>
              <a:t>East Belfast Area Framework</a:t>
            </a:r>
            <a:endParaRPr lang="en-US" b="1" dirty="0">
              <a:solidFill>
                <a:srgbClr val="5E368D"/>
              </a:solidFill>
              <a:latin typeface="Mac"/>
            </a:endParaRPr>
          </a:p>
        </p:txBody>
      </p:sp>
      <p:pic>
        <p:nvPicPr>
          <p:cNvPr id="5" name="Picture 4" descr="CIT Powerpoint 16-9 Master v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292" y="0"/>
            <a:ext cx="9406572" cy="5295900"/>
          </a:xfrm>
          <a:prstGeom prst="rect">
            <a:avLst/>
          </a:prstGeom>
        </p:spPr>
      </p:pic>
    </p:spTree>
    <p:extLst>
      <p:ext uri="{BB962C8B-B14F-4D97-AF65-F5344CB8AC3E}">
        <p14:creationId xmlns:p14="http://schemas.microsoft.com/office/powerpoint/2010/main" val="2459882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1" y="0"/>
            <a:ext cx="9135879" cy="5143500"/>
          </a:xfrm>
          <a:prstGeom prst="rect">
            <a:avLst/>
          </a:prstGeom>
        </p:spPr>
      </p:pic>
      <p:sp>
        <p:nvSpPr>
          <p:cNvPr id="5" name="Rectangle 4"/>
          <p:cNvSpPr/>
          <p:nvPr/>
        </p:nvSpPr>
        <p:spPr>
          <a:xfrm>
            <a:off x="616449" y="1232899"/>
            <a:ext cx="7654248" cy="3570208"/>
          </a:xfrm>
          <a:prstGeom prst="rect">
            <a:avLst/>
          </a:prstGeom>
        </p:spPr>
        <p:txBody>
          <a:bodyPr wrap="square">
            <a:spAutoFit/>
          </a:bodyPr>
          <a:lstStyle/>
          <a:p>
            <a:pPr marL="285750" indent="-285750">
              <a:buFont typeface="Arial"/>
              <a:buChar char="•"/>
            </a:pPr>
            <a:r>
              <a:rPr lang="en-US" sz="1600" dirty="0">
                <a:solidFill>
                  <a:srgbClr val="5E368D"/>
                </a:solidFill>
                <a:latin typeface="Mac"/>
              </a:rPr>
              <a:t>The Communities in Transition Project is designed to support and empower those communities which have been most impacted by </a:t>
            </a:r>
            <a:r>
              <a:rPr lang="en-US" sz="1600" dirty="0" err="1">
                <a:solidFill>
                  <a:srgbClr val="5E368D"/>
                </a:solidFill>
                <a:latin typeface="Mac"/>
              </a:rPr>
              <a:t>paramilitarism</a:t>
            </a:r>
            <a:r>
              <a:rPr lang="en-US" sz="1600" dirty="0">
                <a:solidFill>
                  <a:srgbClr val="5E368D"/>
                </a:solidFill>
                <a:latin typeface="Mac"/>
              </a:rPr>
              <a:t>, criminality and ongoing coercive </a:t>
            </a:r>
            <a:r>
              <a:rPr lang="en-US" sz="1600" dirty="0" smtClean="0">
                <a:solidFill>
                  <a:srgbClr val="5E368D"/>
                </a:solidFill>
                <a:latin typeface="Mac"/>
              </a:rPr>
              <a:t>control</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It is intended to strengthen links within communities and between </a:t>
            </a:r>
            <a:r>
              <a:rPr lang="en-US" sz="1600" dirty="0" smtClean="0">
                <a:solidFill>
                  <a:srgbClr val="5E368D"/>
                </a:solidFill>
                <a:latin typeface="Mac"/>
              </a:rPr>
              <a:t>community-based </a:t>
            </a:r>
            <a:r>
              <a:rPr lang="en-US" sz="1600" dirty="0" err="1">
                <a:solidFill>
                  <a:srgbClr val="5E368D"/>
                </a:solidFill>
                <a:latin typeface="Mac"/>
              </a:rPr>
              <a:t>organisations</a:t>
            </a:r>
            <a:r>
              <a:rPr lang="en-US" sz="1600" dirty="0">
                <a:solidFill>
                  <a:srgbClr val="5E368D"/>
                </a:solidFill>
                <a:latin typeface="Mac"/>
              </a:rPr>
              <a:t> and statutory </a:t>
            </a:r>
            <a:r>
              <a:rPr lang="en-US" sz="1600" dirty="0" smtClean="0">
                <a:solidFill>
                  <a:srgbClr val="5E368D"/>
                </a:solidFill>
                <a:latin typeface="Mac"/>
              </a:rPr>
              <a:t>providers</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The Project is designed to reduce vulnerabilities and narrow the ground which is exploited by paramilitaries and criminal </a:t>
            </a:r>
            <a:r>
              <a:rPr lang="en-US" sz="1600" dirty="0" smtClean="0">
                <a:solidFill>
                  <a:srgbClr val="5E368D"/>
                </a:solidFill>
                <a:latin typeface="Mac"/>
              </a:rPr>
              <a:t>elements</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The issues we are all trying to resolve are complex and sensitive, it is only by working in partnership together that we will achieve a lasting change in </a:t>
            </a:r>
            <a:r>
              <a:rPr lang="en-US" sz="1600" dirty="0" smtClean="0">
                <a:solidFill>
                  <a:srgbClr val="5E368D"/>
                </a:solidFill>
                <a:latin typeface="Mac"/>
              </a:rPr>
              <a:t>communities</a:t>
            </a:r>
            <a:endParaRPr lang="en-US" sz="1600" dirty="0">
              <a:solidFill>
                <a:srgbClr val="5E368D"/>
              </a:solidFill>
              <a:latin typeface="Mac"/>
            </a:endParaRPr>
          </a:p>
          <a:p>
            <a:pPr marL="285750" indent="-285750">
              <a:buFont typeface="Arial"/>
              <a:buChar char="•"/>
            </a:pPr>
            <a:endParaRPr lang="en-GB" dirty="0"/>
          </a:p>
        </p:txBody>
      </p:sp>
      <p:sp>
        <p:nvSpPr>
          <p:cNvPr id="3" name="Rectangle 2"/>
          <p:cNvSpPr/>
          <p:nvPr/>
        </p:nvSpPr>
        <p:spPr>
          <a:xfrm>
            <a:off x="431515" y="647272"/>
            <a:ext cx="6791217" cy="461665"/>
          </a:xfrm>
          <a:prstGeom prst="rect">
            <a:avLst/>
          </a:prstGeom>
        </p:spPr>
        <p:txBody>
          <a:bodyPr wrap="square">
            <a:spAutoFit/>
          </a:bodyPr>
          <a:lstStyle/>
          <a:p>
            <a:r>
              <a:rPr lang="en-US" sz="2400" b="1" dirty="0">
                <a:solidFill>
                  <a:srgbClr val="5E368D"/>
                </a:solidFill>
                <a:latin typeface="Mac"/>
              </a:rPr>
              <a:t>The Purpose of Communities in Transition</a:t>
            </a:r>
          </a:p>
        </p:txBody>
      </p:sp>
    </p:spTree>
    <p:extLst>
      <p:ext uri="{BB962C8B-B14F-4D97-AF65-F5344CB8AC3E}">
        <p14:creationId xmlns:p14="http://schemas.microsoft.com/office/powerpoint/2010/main" val="364922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513708" y="688370"/>
            <a:ext cx="3744836" cy="461665"/>
          </a:xfrm>
          <a:prstGeom prst="rect">
            <a:avLst/>
          </a:prstGeom>
        </p:spPr>
        <p:txBody>
          <a:bodyPr wrap="square">
            <a:spAutoFit/>
          </a:bodyPr>
          <a:lstStyle/>
          <a:p>
            <a:r>
              <a:rPr lang="en-US" sz="2400" b="1" dirty="0" smtClean="0">
                <a:solidFill>
                  <a:srgbClr val="5E368D"/>
                </a:solidFill>
                <a:latin typeface="Mac"/>
              </a:rPr>
              <a:t>Area-based </a:t>
            </a:r>
            <a:r>
              <a:rPr lang="en-US" sz="2400" b="1" dirty="0">
                <a:solidFill>
                  <a:srgbClr val="5E368D"/>
                </a:solidFill>
                <a:latin typeface="Mac"/>
              </a:rPr>
              <a:t>approach</a:t>
            </a:r>
          </a:p>
        </p:txBody>
      </p:sp>
      <p:sp>
        <p:nvSpPr>
          <p:cNvPr id="5" name="Rectangle 4"/>
          <p:cNvSpPr/>
          <p:nvPr/>
        </p:nvSpPr>
        <p:spPr>
          <a:xfrm>
            <a:off x="513708" y="1150036"/>
            <a:ext cx="7356296" cy="584775"/>
          </a:xfrm>
          <a:prstGeom prst="rect">
            <a:avLst/>
          </a:prstGeom>
        </p:spPr>
        <p:txBody>
          <a:bodyPr wrap="square">
            <a:spAutoFit/>
          </a:bodyPr>
          <a:lstStyle/>
          <a:p>
            <a:r>
              <a:rPr lang="en-US" sz="1600" dirty="0">
                <a:solidFill>
                  <a:srgbClr val="5E368D"/>
                </a:solidFill>
                <a:latin typeface="Mac"/>
              </a:rPr>
              <a:t>The Communities in Transition Project has taken an </a:t>
            </a:r>
            <a:r>
              <a:rPr lang="en-US" sz="1600" dirty="0" smtClean="0">
                <a:solidFill>
                  <a:srgbClr val="5E368D"/>
                </a:solidFill>
                <a:latin typeface="Mac"/>
              </a:rPr>
              <a:t>area-based </a:t>
            </a:r>
            <a:r>
              <a:rPr lang="en-US" sz="1600" dirty="0">
                <a:solidFill>
                  <a:srgbClr val="5E368D"/>
                </a:solidFill>
                <a:latin typeface="Mac"/>
              </a:rPr>
              <a:t>approach and is focusing delivery in 8 areas. </a:t>
            </a:r>
            <a:r>
              <a:rPr lang="en-US" sz="1600" dirty="0" smtClean="0">
                <a:solidFill>
                  <a:srgbClr val="5E368D"/>
                </a:solidFill>
                <a:latin typeface="Mac"/>
              </a:rPr>
              <a:t> These </a:t>
            </a:r>
            <a:r>
              <a:rPr lang="en-US" sz="1600" dirty="0">
                <a:solidFill>
                  <a:srgbClr val="5E368D"/>
                </a:solidFill>
                <a:latin typeface="Mac"/>
              </a:rPr>
              <a:t>are:</a:t>
            </a:r>
          </a:p>
        </p:txBody>
      </p:sp>
      <p:sp>
        <p:nvSpPr>
          <p:cNvPr id="6" name="Rectangle 5"/>
          <p:cNvSpPr/>
          <p:nvPr/>
        </p:nvSpPr>
        <p:spPr>
          <a:xfrm>
            <a:off x="739739" y="1734811"/>
            <a:ext cx="6822042" cy="2554545"/>
          </a:xfrm>
          <a:prstGeom prst="rect">
            <a:avLst/>
          </a:prstGeom>
        </p:spPr>
        <p:txBody>
          <a:bodyPr wrap="square">
            <a:spAutoFit/>
          </a:bodyPr>
          <a:lstStyle/>
          <a:p>
            <a:pPr marL="285750" indent="-285750">
              <a:buFont typeface="Arial"/>
              <a:buChar char="•"/>
            </a:pPr>
            <a:r>
              <a:rPr lang="en-US" sz="1600" dirty="0">
                <a:solidFill>
                  <a:srgbClr val="5E368D"/>
                </a:solidFill>
                <a:latin typeface="Mac"/>
              </a:rPr>
              <a:t>Shankill (including </a:t>
            </a:r>
            <a:r>
              <a:rPr lang="en-US" sz="1600" dirty="0" err="1">
                <a:solidFill>
                  <a:srgbClr val="5E368D"/>
                </a:solidFill>
                <a:latin typeface="Mac"/>
              </a:rPr>
              <a:t>Woodvale</a:t>
            </a:r>
            <a:r>
              <a:rPr lang="en-US" sz="1600" dirty="0">
                <a:solidFill>
                  <a:srgbClr val="5E368D"/>
                </a:solidFill>
                <a:latin typeface="Mac"/>
              </a:rPr>
              <a:t>)</a:t>
            </a:r>
          </a:p>
          <a:p>
            <a:pPr marL="285750" indent="-285750">
              <a:buFont typeface="Arial"/>
              <a:buChar char="•"/>
            </a:pPr>
            <a:r>
              <a:rPr lang="en-US" sz="1600" b="1" i="1" dirty="0">
                <a:solidFill>
                  <a:srgbClr val="5E368D"/>
                </a:solidFill>
                <a:latin typeface="Mac"/>
              </a:rPr>
              <a:t>East Belfast (The Mount &amp; </a:t>
            </a:r>
            <a:r>
              <a:rPr lang="en-US" sz="1600" b="1" i="1" dirty="0" err="1" smtClean="0">
                <a:solidFill>
                  <a:srgbClr val="5E368D"/>
                </a:solidFill>
                <a:latin typeface="Mac"/>
              </a:rPr>
              <a:t>Ballymacarrett</a:t>
            </a:r>
            <a:r>
              <a:rPr lang="en-US" sz="1600" b="1" i="1" dirty="0" smtClean="0">
                <a:solidFill>
                  <a:srgbClr val="5E368D"/>
                </a:solidFill>
                <a:latin typeface="Mac"/>
              </a:rPr>
              <a:t>)</a:t>
            </a:r>
            <a:endParaRPr lang="en-US" sz="1600" b="1" i="1" dirty="0">
              <a:solidFill>
                <a:srgbClr val="5E368D"/>
              </a:solidFill>
              <a:latin typeface="Mac"/>
            </a:endParaRPr>
          </a:p>
          <a:p>
            <a:pPr marL="285750" indent="-285750">
              <a:buFont typeface="Arial"/>
              <a:buChar char="•"/>
            </a:pPr>
            <a:r>
              <a:rPr lang="en-US" sz="1600" dirty="0">
                <a:solidFill>
                  <a:srgbClr val="5E368D"/>
                </a:solidFill>
                <a:latin typeface="Mac"/>
              </a:rPr>
              <a:t>North Belfast (New Lodge &amp; Ardoyne)</a:t>
            </a:r>
          </a:p>
          <a:p>
            <a:pPr marL="285750" indent="-285750">
              <a:buFont typeface="Arial"/>
              <a:buChar char="•"/>
            </a:pPr>
            <a:r>
              <a:rPr lang="en-US" sz="1600" dirty="0" err="1">
                <a:solidFill>
                  <a:srgbClr val="5E368D"/>
                </a:solidFill>
                <a:latin typeface="Mac"/>
              </a:rPr>
              <a:t>Lurgan</a:t>
            </a:r>
            <a:r>
              <a:rPr lang="en-US" sz="1600" dirty="0">
                <a:solidFill>
                  <a:srgbClr val="5E368D"/>
                </a:solidFill>
                <a:latin typeface="Mac"/>
              </a:rPr>
              <a:t>/Craigavon (</a:t>
            </a:r>
            <a:r>
              <a:rPr lang="en-US" sz="1600" dirty="0" err="1">
                <a:solidFill>
                  <a:srgbClr val="5E368D"/>
                </a:solidFill>
                <a:latin typeface="Mac"/>
              </a:rPr>
              <a:t>Kilwilkie</a:t>
            </a:r>
            <a:r>
              <a:rPr lang="en-US" sz="1600" dirty="0">
                <a:solidFill>
                  <a:srgbClr val="5E368D"/>
                </a:solidFill>
                <a:latin typeface="Mac"/>
              </a:rPr>
              <a:t> &amp; </a:t>
            </a:r>
            <a:r>
              <a:rPr lang="en-US" sz="1600" dirty="0" err="1">
                <a:solidFill>
                  <a:srgbClr val="5E368D"/>
                </a:solidFill>
                <a:latin typeface="Mac"/>
              </a:rPr>
              <a:t>Drumgask</a:t>
            </a:r>
            <a:r>
              <a:rPr lang="en-US" sz="1600" dirty="0">
                <a:solidFill>
                  <a:srgbClr val="5E368D"/>
                </a:solidFill>
                <a:latin typeface="Mac"/>
              </a:rPr>
              <a:t>)</a:t>
            </a:r>
          </a:p>
          <a:p>
            <a:pPr marL="285750" indent="-285750">
              <a:buFont typeface="Arial"/>
              <a:buChar char="•"/>
            </a:pPr>
            <a:r>
              <a:rPr lang="en-US" sz="1600" dirty="0" err="1">
                <a:solidFill>
                  <a:srgbClr val="5E368D"/>
                </a:solidFill>
                <a:latin typeface="Mac"/>
              </a:rPr>
              <a:t>Carrickfergus</a:t>
            </a:r>
            <a:r>
              <a:rPr lang="en-US" sz="1600" dirty="0">
                <a:solidFill>
                  <a:srgbClr val="5E368D"/>
                </a:solidFill>
                <a:latin typeface="Mac"/>
              </a:rPr>
              <a:t>/Larne (Northland &amp; </a:t>
            </a:r>
            <a:r>
              <a:rPr lang="en-US" sz="1600" dirty="0" err="1">
                <a:solidFill>
                  <a:srgbClr val="5E368D"/>
                </a:solidFill>
                <a:latin typeface="Mac"/>
              </a:rPr>
              <a:t>Castlemara</a:t>
            </a:r>
            <a:r>
              <a:rPr lang="en-US" sz="1600" dirty="0">
                <a:solidFill>
                  <a:srgbClr val="5E368D"/>
                </a:solidFill>
                <a:latin typeface="Mac"/>
              </a:rPr>
              <a:t> and </a:t>
            </a:r>
            <a:r>
              <a:rPr lang="en-US" sz="1600" dirty="0" err="1">
                <a:solidFill>
                  <a:srgbClr val="5E368D"/>
                </a:solidFill>
                <a:latin typeface="Mac"/>
              </a:rPr>
              <a:t>Antiville</a:t>
            </a:r>
            <a:r>
              <a:rPr lang="en-US" sz="1600" dirty="0">
                <a:solidFill>
                  <a:srgbClr val="5E368D"/>
                </a:solidFill>
                <a:latin typeface="Mac"/>
              </a:rPr>
              <a:t> &amp; </a:t>
            </a:r>
            <a:r>
              <a:rPr lang="en-US" sz="1600" dirty="0" err="1">
                <a:solidFill>
                  <a:srgbClr val="5E368D"/>
                </a:solidFill>
                <a:latin typeface="Mac"/>
              </a:rPr>
              <a:t>Kilwaughter</a:t>
            </a:r>
            <a:r>
              <a:rPr lang="en-US" sz="1600" dirty="0">
                <a:solidFill>
                  <a:srgbClr val="5E368D"/>
                </a:solidFill>
                <a:latin typeface="Mac"/>
              </a:rPr>
              <a:t>)</a:t>
            </a:r>
          </a:p>
          <a:p>
            <a:pPr marL="285750" indent="-285750">
              <a:buFont typeface="Arial"/>
              <a:buChar char="•"/>
            </a:pPr>
            <a:r>
              <a:rPr lang="en-US" sz="1600" dirty="0">
                <a:solidFill>
                  <a:srgbClr val="5E368D"/>
                </a:solidFill>
                <a:latin typeface="Mac"/>
              </a:rPr>
              <a:t>North Down (</a:t>
            </a:r>
            <a:r>
              <a:rPr lang="en-US" sz="1600" dirty="0" err="1">
                <a:solidFill>
                  <a:srgbClr val="5E368D"/>
                </a:solidFill>
                <a:latin typeface="Mac"/>
              </a:rPr>
              <a:t>Kilcooley</a:t>
            </a:r>
            <a:r>
              <a:rPr lang="en-US" sz="1600" dirty="0">
                <a:solidFill>
                  <a:srgbClr val="5E368D"/>
                </a:solidFill>
                <a:latin typeface="Mac"/>
              </a:rPr>
              <a:t> &amp; </a:t>
            </a:r>
            <a:r>
              <a:rPr lang="en-US" sz="1600" dirty="0" err="1">
                <a:solidFill>
                  <a:srgbClr val="5E368D"/>
                </a:solidFill>
                <a:latin typeface="Mac"/>
              </a:rPr>
              <a:t>Rathgill</a:t>
            </a:r>
            <a:r>
              <a:rPr lang="en-US" sz="1600" dirty="0">
                <a:solidFill>
                  <a:srgbClr val="5E368D"/>
                </a:solidFill>
                <a:latin typeface="Mac"/>
              </a:rPr>
              <a:t>)</a:t>
            </a:r>
          </a:p>
          <a:p>
            <a:pPr marL="285750" indent="-285750">
              <a:buFont typeface="Arial"/>
              <a:buChar char="•"/>
            </a:pPr>
            <a:r>
              <a:rPr lang="en-US" sz="1600" dirty="0" err="1">
                <a:solidFill>
                  <a:srgbClr val="5E368D"/>
                </a:solidFill>
                <a:latin typeface="Mac"/>
              </a:rPr>
              <a:t>Derry~Londonderry</a:t>
            </a:r>
            <a:r>
              <a:rPr lang="en-US" sz="1600" dirty="0">
                <a:solidFill>
                  <a:srgbClr val="5E368D"/>
                </a:solidFill>
                <a:latin typeface="Mac"/>
              </a:rPr>
              <a:t> (</a:t>
            </a:r>
            <a:r>
              <a:rPr lang="en-US" sz="1600" dirty="0" err="1">
                <a:solidFill>
                  <a:srgbClr val="5E368D"/>
                </a:solidFill>
                <a:latin typeface="Mac"/>
              </a:rPr>
              <a:t>Brandywell</a:t>
            </a:r>
            <a:r>
              <a:rPr lang="en-US" sz="1600" dirty="0">
                <a:solidFill>
                  <a:srgbClr val="5E368D"/>
                </a:solidFill>
                <a:latin typeface="Mac"/>
              </a:rPr>
              <a:t> &amp; </a:t>
            </a:r>
            <a:r>
              <a:rPr lang="en-US" sz="1600" dirty="0" err="1">
                <a:solidFill>
                  <a:srgbClr val="5E368D"/>
                </a:solidFill>
                <a:latin typeface="Mac"/>
              </a:rPr>
              <a:t>Creggan</a:t>
            </a:r>
            <a:r>
              <a:rPr lang="en-US" sz="1600" dirty="0">
                <a:solidFill>
                  <a:srgbClr val="5E368D"/>
                </a:solidFill>
                <a:latin typeface="Mac"/>
              </a:rPr>
              <a:t>)</a:t>
            </a:r>
          </a:p>
          <a:p>
            <a:pPr marL="285750" indent="-285750">
              <a:buFont typeface="Arial"/>
              <a:buChar char="•"/>
            </a:pPr>
            <a:r>
              <a:rPr lang="en-US" sz="1600" dirty="0">
                <a:solidFill>
                  <a:srgbClr val="5E368D"/>
                </a:solidFill>
                <a:latin typeface="Mac"/>
              </a:rPr>
              <a:t>West Belfast (Lower Falls, </a:t>
            </a:r>
            <a:r>
              <a:rPr lang="en-US" sz="1600" dirty="0" err="1">
                <a:solidFill>
                  <a:srgbClr val="5E368D"/>
                </a:solidFill>
                <a:latin typeface="Mac"/>
              </a:rPr>
              <a:t>Twinbrook</a:t>
            </a:r>
            <a:r>
              <a:rPr lang="en-US" sz="1600" dirty="0">
                <a:solidFill>
                  <a:srgbClr val="5E368D"/>
                </a:solidFill>
                <a:latin typeface="Mac"/>
              </a:rPr>
              <a:t>, </a:t>
            </a:r>
            <a:r>
              <a:rPr lang="en-US" sz="1600" dirty="0" err="1">
                <a:solidFill>
                  <a:srgbClr val="5E368D"/>
                </a:solidFill>
                <a:latin typeface="Mac"/>
              </a:rPr>
              <a:t>Poleglass</a:t>
            </a:r>
            <a:r>
              <a:rPr lang="en-US" sz="1600" dirty="0">
                <a:solidFill>
                  <a:srgbClr val="5E368D"/>
                </a:solidFill>
                <a:latin typeface="Mac"/>
              </a:rPr>
              <a:t>, Upper Springfield, Turf Lodge &amp; </a:t>
            </a:r>
            <a:r>
              <a:rPr lang="en-US" sz="1600" dirty="0" err="1">
                <a:solidFill>
                  <a:srgbClr val="5E368D"/>
                </a:solidFill>
                <a:latin typeface="Mac"/>
              </a:rPr>
              <a:t>Ballymurphy</a:t>
            </a:r>
            <a:r>
              <a:rPr lang="en-US" sz="1600" dirty="0">
                <a:solidFill>
                  <a:srgbClr val="5E368D"/>
                </a:solidFill>
                <a:latin typeface="Mac"/>
              </a:rPr>
              <a:t>)</a:t>
            </a:r>
          </a:p>
        </p:txBody>
      </p:sp>
    </p:spTree>
    <p:extLst>
      <p:ext uri="{BB962C8B-B14F-4D97-AF65-F5344CB8AC3E}">
        <p14:creationId xmlns:p14="http://schemas.microsoft.com/office/powerpoint/2010/main" val="171002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380144" y="636414"/>
            <a:ext cx="5457587" cy="461665"/>
          </a:xfrm>
          <a:prstGeom prst="rect">
            <a:avLst/>
          </a:prstGeom>
        </p:spPr>
        <p:txBody>
          <a:bodyPr wrap="square">
            <a:spAutoFit/>
          </a:bodyPr>
          <a:lstStyle/>
          <a:p>
            <a:r>
              <a:rPr lang="en-US" sz="2400" b="1" dirty="0" smtClean="0">
                <a:solidFill>
                  <a:srgbClr val="5E368D"/>
                </a:solidFill>
                <a:latin typeface="Mac"/>
              </a:rPr>
              <a:t>Area-based </a:t>
            </a:r>
            <a:r>
              <a:rPr lang="en-US" sz="2400" b="1" dirty="0">
                <a:solidFill>
                  <a:srgbClr val="5E368D"/>
                </a:solidFill>
                <a:latin typeface="Mac"/>
              </a:rPr>
              <a:t>approach</a:t>
            </a:r>
          </a:p>
        </p:txBody>
      </p:sp>
      <p:sp>
        <p:nvSpPr>
          <p:cNvPr id="5" name="Rectangle 4"/>
          <p:cNvSpPr/>
          <p:nvPr/>
        </p:nvSpPr>
        <p:spPr>
          <a:xfrm>
            <a:off x="380144" y="1366463"/>
            <a:ext cx="8137132" cy="3046988"/>
          </a:xfrm>
          <a:prstGeom prst="rect">
            <a:avLst/>
          </a:prstGeom>
        </p:spPr>
        <p:txBody>
          <a:bodyPr wrap="square">
            <a:spAutoFit/>
          </a:bodyPr>
          <a:lstStyle/>
          <a:p>
            <a:pPr marL="285750" indent="-285750">
              <a:buFont typeface="Arial"/>
              <a:buChar char="•"/>
            </a:pPr>
            <a:r>
              <a:rPr lang="en-US" sz="1600" dirty="0">
                <a:solidFill>
                  <a:srgbClr val="5E368D"/>
                </a:solidFill>
                <a:latin typeface="Mac"/>
              </a:rPr>
              <a:t>While there may be a number of individual projects being delivered within each area, these should be delivered in a joined up and collaborative way to affect change across the whole </a:t>
            </a:r>
            <a:r>
              <a:rPr lang="en-US" sz="1600" dirty="0" smtClean="0">
                <a:solidFill>
                  <a:srgbClr val="5E368D"/>
                </a:solidFill>
                <a:latin typeface="Mac"/>
              </a:rPr>
              <a:t>area</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Pace of delivery across the CIT sites should meet the needs and capacity of the community – taking more time in one area should not slow progress in </a:t>
            </a:r>
            <a:r>
              <a:rPr lang="en-US" sz="1600" dirty="0" smtClean="0">
                <a:solidFill>
                  <a:srgbClr val="5E368D"/>
                </a:solidFill>
                <a:latin typeface="Mac"/>
              </a:rPr>
              <a:t>another</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An element of delivery in each project can take place in </a:t>
            </a:r>
            <a:r>
              <a:rPr lang="en-US" sz="1600" dirty="0" err="1">
                <a:solidFill>
                  <a:srgbClr val="5E368D"/>
                </a:solidFill>
                <a:latin typeface="Mac"/>
              </a:rPr>
              <a:t>neighbouring</a:t>
            </a:r>
            <a:r>
              <a:rPr lang="en-US" sz="1600" dirty="0">
                <a:solidFill>
                  <a:srgbClr val="5E368D"/>
                </a:solidFill>
                <a:latin typeface="Mac"/>
              </a:rPr>
              <a:t> </a:t>
            </a:r>
            <a:r>
              <a:rPr lang="en-US" sz="1600" i="1" u="sng" dirty="0">
                <a:solidFill>
                  <a:srgbClr val="5E368D"/>
                </a:solidFill>
                <a:latin typeface="Mac"/>
              </a:rPr>
              <a:t>Areas of Influence</a:t>
            </a:r>
            <a:r>
              <a:rPr lang="en-US" sz="1600" dirty="0">
                <a:solidFill>
                  <a:srgbClr val="5E368D"/>
                </a:solidFill>
                <a:latin typeface="Mac"/>
              </a:rPr>
              <a:t>, where it is clear that there is a significant impact on the core CIT </a:t>
            </a:r>
            <a:r>
              <a:rPr lang="en-US" sz="1600" dirty="0" smtClean="0">
                <a:solidFill>
                  <a:srgbClr val="5E368D"/>
                </a:solidFill>
                <a:latin typeface="Mac"/>
              </a:rPr>
              <a:t>area</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We are aware that there are other areas which could be considered as CIT areas – we will continue to work with Ministers and consider options to expand the </a:t>
            </a:r>
            <a:r>
              <a:rPr lang="en-US" sz="1600" dirty="0" smtClean="0">
                <a:solidFill>
                  <a:srgbClr val="5E368D"/>
                </a:solidFill>
                <a:latin typeface="Mac"/>
              </a:rPr>
              <a:t>approach</a:t>
            </a:r>
            <a:endParaRPr lang="en-US" sz="1600" dirty="0">
              <a:solidFill>
                <a:srgbClr val="5E368D"/>
              </a:solidFill>
              <a:latin typeface="Mac"/>
            </a:endParaRPr>
          </a:p>
        </p:txBody>
      </p:sp>
    </p:spTree>
    <p:extLst>
      <p:ext uri="{BB962C8B-B14F-4D97-AF65-F5344CB8AC3E}">
        <p14:creationId xmlns:p14="http://schemas.microsoft.com/office/powerpoint/2010/main" val="101126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708917" y="647272"/>
            <a:ext cx="5045458" cy="461665"/>
          </a:xfrm>
          <a:prstGeom prst="rect">
            <a:avLst/>
          </a:prstGeom>
        </p:spPr>
        <p:txBody>
          <a:bodyPr wrap="square">
            <a:spAutoFit/>
          </a:bodyPr>
          <a:lstStyle/>
          <a:p>
            <a:r>
              <a:rPr lang="en-US" sz="2400" b="1" dirty="0">
                <a:solidFill>
                  <a:srgbClr val="5E368D"/>
                </a:solidFill>
                <a:latin typeface="Mac"/>
              </a:rPr>
              <a:t>Local Co-ordination</a:t>
            </a:r>
          </a:p>
        </p:txBody>
      </p:sp>
      <p:sp>
        <p:nvSpPr>
          <p:cNvPr id="5" name="Rectangle 4"/>
          <p:cNvSpPr/>
          <p:nvPr/>
        </p:nvSpPr>
        <p:spPr>
          <a:xfrm>
            <a:off x="595901" y="1284269"/>
            <a:ext cx="7130265" cy="2800767"/>
          </a:xfrm>
          <a:prstGeom prst="rect">
            <a:avLst/>
          </a:prstGeom>
        </p:spPr>
        <p:txBody>
          <a:bodyPr wrap="square">
            <a:spAutoFit/>
          </a:bodyPr>
          <a:lstStyle/>
          <a:p>
            <a:pPr marL="285750" indent="-285750">
              <a:buFont typeface="Arial"/>
              <a:buChar char="•"/>
            </a:pPr>
            <a:r>
              <a:rPr lang="en-US" sz="1600" dirty="0">
                <a:solidFill>
                  <a:srgbClr val="5E368D"/>
                </a:solidFill>
                <a:latin typeface="Mac"/>
              </a:rPr>
              <a:t>During our consultation process we heard that communities can at times find it difficult to access government departments, agencies, etc.</a:t>
            </a: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The Communities in Transition Team will continue to support delivery at a local level through our local co-ordination </a:t>
            </a:r>
            <a:r>
              <a:rPr lang="en-US" sz="1600" dirty="0" smtClean="0">
                <a:solidFill>
                  <a:srgbClr val="5E368D"/>
                </a:solidFill>
                <a:latin typeface="Mac"/>
              </a:rPr>
              <a:t>teams, </a:t>
            </a:r>
            <a:r>
              <a:rPr lang="en-US" sz="1600" dirty="0">
                <a:solidFill>
                  <a:srgbClr val="5E368D"/>
                </a:solidFill>
                <a:latin typeface="Mac"/>
              </a:rPr>
              <a:t>which were implemented during the first phase of the </a:t>
            </a:r>
            <a:r>
              <a:rPr lang="en-US" sz="1600" dirty="0" smtClean="0">
                <a:solidFill>
                  <a:srgbClr val="5E368D"/>
                </a:solidFill>
                <a:latin typeface="Mac"/>
              </a:rPr>
              <a:t>Project</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As we move out of COVID restrictions, the local teams will be more visible within your local </a:t>
            </a:r>
            <a:r>
              <a:rPr lang="en-US" sz="1600" dirty="0" smtClean="0">
                <a:solidFill>
                  <a:srgbClr val="5E368D"/>
                </a:solidFill>
                <a:latin typeface="Mac"/>
              </a:rPr>
              <a:t>area</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Offices and space for meetings have been leased in all 8 CIT areas</a:t>
            </a:r>
          </a:p>
        </p:txBody>
      </p:sp>
    </p:spTree>
    <p:extLst>
      <p:ext uri="{BB962C8B-B14F-4D97-AF65-F5344CB8AC3E}">
        <p14:creationId xmlns:p14="http://schemas.microsoft.com/office/powerpoint/2010/main" val="1326141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544530" y="708918"/>
            <a:ext cx="3947178" cy="461665"/>
          </a:xfrm>
          <a:prstGeom prst="rect">
            <a:avLst/>
          </a:prstGeom>
        </p:spPr>
        <p:txBody>
          <a:bodyPr wrap="square">
            <a:spAutoFit/>
          </a:bodyPr>
          <a:lstStyle/>
          <a:p>
            <a:r>
              <a:rPr lang="en-US" sz="2400" b="1" dirty="0" err="1">
                <a:solidFill>
                  <a:srgbClr val="5E368D"/>
                </a:solidFill>
                <a:latin typeface="Mac"/>
              </a:rPr>
              <a:t>Behaviours</a:t>
            </a:r>
            <a:r>
              <a:rPr lang="en-US" sz="2400" b="1" dirty="0">
                <a:solidFill>
                  <a:srgbClr val="5E368D"/>
                </a:solidFill>
                <a:latin typeface="Mac"/>
              </a:rPr>
              <a:t> Framework</a:t>
            </a:r>
          </a:p>
        </p:txBody>
      </p:sp>
      <p:sp>
        <p:nvSpPr>
          <p:cNvPr id="3" name="Rectangle 2"/>
          <p:cNvSpPr/>
          <p:nvPr/>
        </p:nvSpPr>
        <p:spPr>
          <a:xfrm>
            <a:off x="544530" y="1263721"/>
            <a:ext cx="8291245" cy="3293209"/>
          </a:xfrm>
          <a:prstGeom prst="rect">
            <a:avLst/>
          </a:prstGeom>
        </p:spPr>
        <p:txBody>
          <a:bodyPr wrap="square">
            <a:spAutoFit/>
          </a:bodyPr>
          <a:lstStyle/>
          <a:p>
            <a:pPr marL="285750" indent="-285750">
              <a:buFont typeface="Arial"/>
              <a:buChar char="•"/>
            </a:pPr>
            <a:r>
              <a:rPr lang="en-US" sz="1600" dirty="0">
                <a:solidFill>
                  <a:srgbClr val="5E368D"/>
                </a:solidFill>
                <a:latin typeface="Mac"/>
              </a:rPr>
              <a:t>As a safeguard to ensure that funding through the Project supports only those initiatives which support the overall goals of the Tackling </a:t>
            </a:r>
            <a:r>
              <a:rPr lang="en-US" sz="1600" dirty="0" err="1">
                <a:solidFill>
                  <a:srgbClr val="5E368D"/>
                </a:solidFill>
                <a:latin typeface="Mac"/>
              </a:rPr>
              <a:t>Paramilitarism</a:t>
            </a:r>
            <a:r>
              <a:rPr lang="en-US" sz="1600" dirty="0">
                <a:solidFill>
                  <a:srgbClr val="5E368D"/>
                </a:solidFill>
                <a:latin typeface="Mac"/>
              </a:rPr>
              <a:t> </a:t>
            </a:r>
            <a:r>
              <a:rPr lang="en-US" sz="1600" dirty="0" err="1">
                <a:solidFill>
                  <a:srgbClr val="5E368D"/>
                </a:solidFill>
                <a:latin typeface="Mac"/>
              </a:rPr>
              <a:t>Programme</a:t>
            </a:r>
            <a:r>
              <a:rPr lang="en-US" sz="1600" dirty="0">
                <a:solidFill>
                  <a:srgbClr val="5E368D"/>
                </a:solidFill>
                <a:latin typeface="Mac"/>
              </a:rPr>
              <a:t>, a </a:t>
            </a:r>
            <a:r>
              <a:rPr lang="en-US" sz="1600" dirty="0" err="1">
                <a:solidFill>
                  <a:srgbClr val="5E368D"/>
                </a:solidFill>
                <a:latin typeface="Mac"/>
              </a:rPr>
              <a:t>Behaviours</a:t>
            </a:r>
            <a:r>
              <a:rPr lang="en-US" sz="1600" dirty="0">
                <a:solidFill>
                  <a:srgbClr val="5E368D"/>
                </a:solidFill>
                <a:latin typeface="Mac"/>
              </a:rPr>
              <a:t> Framework has been developed (which is based on the updated Ministerial Code of Conduct) and has been implemented during the first phase of </a:t>
            </a:r>
            <a:r>
              <a:rPr lang="en-US" sz="1600" dirty="0" smtClean="0">
                <a:solidFill>
                  <a:srgbClr val="5E368D"/>
                </a:solidFill>
                <a:latin typeface="Mac"/>
              </a:rPr>
              <a:t>CIT</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The </a:t>
            </a:r>
            <a:r>
              <a:rPr lang="en-US" sz="1600" dirty="0" err="1">
                <a:solidFill>
                  <a:srgbClr val="5E368D"/>
                </a:solidFill>
                <a:latin typeface="Mac"/>
              </a:rPr>
              <a:t>Behaviours</a:t>
            </a:r>
            <a:r>
              <a:rPr lang="en-US" sz="1600" dirty="0">
                <a:solidFill>
                  <a:srgbClr val="5E368D"/>
                </a:solidFill>
                <a:latin typeface="Mac"/>
              </a:rPr>
              <a:t> Framework includes positive affirmation that delivery partners are committed to non-violence, to upholding the rule of law, and to working collaboratively, among </a:t>
            </a:r>
            <a:r>
              <a:rPr lang="en-US" sz="1600" dirty="0" smtClean="0">
                <a:solidFill>
                  <a:srgbClr val="5E368D"/>
                </a:solidFill>
                <a:latin typeface="Mac"/>
              </a:rPr>
              <a:t>others</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Agreeing to the </a:t>
            </a:r>
            <a:r>
              <a:rPr lang="en-US" sz="1600" dirty="0" err="1">
                <a:solidFill>
                  <a:srgbClr val="5E368D"/>
                </a:solidFill>
                <a:latin typeface="Mac"/>
              </a:rPr>
              <a:t>Behaviours</a:t>
            </a:r>
            <a:r>
              <a:rPr lang="en-US" sz="1600" dirty="0">
                <a:solidFill>
                  <a:srgbClr val="5E368D"/>
                </a:solidFill>
                <a:latin typeface="Mac"/>
              </a:rPr>
              <a:t> Framework is a requirement for any </a:t>
            </a:r>
            <a:r>
              <a:rPr lang="en-US" sz="1600" dirty="0" err="1">
                <a:solidFill>
                  <a:srgbClr val="5E368D"/>
                </a:solidFill>
                <a:latin typeface="Mac"/>
              </a:rPr>
              <a:t>organisation</a:t>
            </a:r>
            <a:r>
              <a:rPr lang="en-US" sz="1600" dirty="0">
                <a:solidFill>
                  <a:srgbClr val="5E368D"/>
                </a:solidFill>
                <a:latin typeface="Mac"/>
              </a:rPr>
              <a:t> involved in the Communities in Transition </a:t>
            </a:r>
            <a:r>
              <a:rPr lang="en-US" sz="1600" dirty="0" smtClean="0">
                <a:solidFill>
                  <a:srgbClr val="5E368D"/>
                </a:solidFill>
                <a:latin typeface="Mac"/>
              </a:rPr>
              <a:t>project</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pPr marL="285750" indent="-285750">
              <a:buFont typeface="Arial"/>
              <a:buChar char="•"/>
            </a:pPr>
            <a:r>
              <a:rPr lang="en-US" sz="1600" dirty="0">
                <a:solidFill>
                  <a:srgbClr val="5E368D"/>
                </a:solidFill>
                <a:latin typeface="Mac"/>
              </a:rPr>
              <a:t>A breach of the Framework may result in the termination of the </a:t>
            </a:r>
            <a:r>
              <a:rPr lang="en-US" sz="1600" dirty="0" smtClean="0">
                <a:solidFill>
                  <a:srgbClr val="5E368D"/>
                </a:solidFill>
                <a:latin typeface="Mac"/>
              </a:rPr>
              <a:t>project</a:t>
            </a:r>
            <a:endParaRPr lang="en-US" sz="1600" dirty="0">
              <a:solidFill>
                <a:srgbClr val="5E368D"/>
              </a:solidFill>
              <a:latin typeface="Mac"/>
            </a:endParaRPr>
          </a:p>
        </p:txBody>
      </p:sp>
    </p:spTree>
    <p:extLst>
      <p:ext uri="{BB962C8B-B14F-4D97-AF65-F5344CB8AC3E}">
        <p14:creationId xmlns:p14="http://schemas.microsoft.com/office/powerpoint/2010/main" val="510330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ast Belfast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35879" cy="5143500"/>
          </a:xfrm>
          <a:prstGeom prst="rect">
            <a:avLst/>
          </a:prstGeom>
        </p:spPr>
      </p:pic>
      <p:sp>
        <p:nvSpPr>
          <p:cNvPr id="2" name="Rectangle 1"/>
          <p:cNvSpPr/>
          <p:nvPr/>
        </p:nvSpPr>
        <p:spPr>
          <a:xfrm>
            <a:off x="452063" y="534257"/>
            <a:ext cx="5193308" cy="461665"/>
          </a:xfrm>
          <a:prstGeom prst="rect">
            <a:avLst/>
          </a:prstGeom>
        </p:spPr>
        <p:txBody>
          <a:bodyPr wrap="square">
            <a:spAutoFit/>
          </a:bodyPr>
          <a:lstStyle/>
          <a:p>
            <a:r>
              <a:rPr lang="en-US" sz="2400" b="1" dirty="0">
                <a:solidFill>
                  <a:srgbClr val="5E368D"/>
                </a:solidFill>
                <a:latin typeface="Mac"/>
              </a:rPr>
              <a:t>Theory of Change</a:t>
            </a:r>
          </a:p>
        </p:txBody>
      </p:sp>
      <p:sp>
        <p:nvSpPr>
          <p:cNvPr id="3" name="Rectangle 2"/>
          <p:cNvSpPr/>
          <p:nvPr/>
        </p:nvSpPr>
        <p:spPr>
          <a:xfrm>
            <a:off x="452063" y="1232900"/>
            <a:ext cx="8424809" cy="3046988"/>
          </a:xfrm>
          <a:prstGeom prst="rect">
            <a:avLst/>
          </a:prstGeom>
        </p:spPr>
        <p:txBody>
          <a:bodyPr wrap="square">
            <a:spAutoFit/>
          </a:bodyPr>
          <a:lstStyle/>
          <a:p>
            <a:endParaRPr lang="en-US" sz="1600" dirty="0" smtClean="0">
              <a:solidFill>
                <a:srgbClr val="5E368D"/>
              </a:solidFill>
              <a:latin typeface="Mac"/>
            </a:endParaRPr>
          </a:p>
          <a:p>
            <a:r>
              <a:rPr lang="en-US" sz="1600" dirty="0" smtClean="0">
                <a:solidFill>
                  <a:srgbClr val="5E368D"/>
                </a:solidFill>
                <a:latin typeface="Mac"/>
              </a:rPr>
              <a:t>Discussions </a:t>
            </a:r>
            <a:r>
              <a:rPr lang="en-US" sz="1600" dirty="0">
                <a:solidFill>
                  <a:srgbClr val="5E368D"/>
                </a:solidFill>
                <a:latin typeface="Mac"/>
              </a:rPr>
              <a:t>that we had with communities during the initial stages of the Project highlighted three key challenges which we should ultimately seek to address:</a:t>
            </a:r>
          </a:p>
          <a:p>
            <a:pPr marL="742950" lvl="1" indent="-285750">
              <a:buFont typeface="Arial"/>
              <a:buChar char="•"/>
            </a:pPr>
            <a:endParaRPr lang="en-US" sz="1600" dirty="0">
              <a:solidFill>
                <a:srgbClr val="5E368D"/>
              </a:solidFill>
              <a:latin typeface="Mac"/>
            </a:endParaRPr>
          </a:p>
          <a:p>
            <a:pPr marL="742950" lvl="1" indent="-285750">
              <a:buFont typeface="Arial"/>
              <a:buChar char="•"/>
            </a:pPr>
            <a:r>
              <a:rPr lang="en-US" sz="1600" dirty="0">
                <a:solidFill>
                  <a:srgbClr val="5E368D"/>
                </a:solidFill>
                <a:latin typeface="Mac"/>
              </a:rPr>
              <a:t>Factors which relate to how paramilitary </a:t>
            </a:r>
            <a:r>
              <a:rPr lang="en-US" sz="1600" dirty="0" err="1">
                <a:solidFill>
                  <a:srgbClr val="5E368D"/>
                </a:solidFill>
                <a:latin typeface="Mac"/>
              </a:rPr>
              <a:t>organisations</a:t>
            </a:r>
            <a:r>
              <a:rPr lang="en-US" sz="1600" dirty="0">
                <a:solidFill>
                  <a:srgbClr val="5E368D"/>
                </a:solidFill>
                <a:latin typeface="Mac"/>
              </a:rPr>
              <a:t> continue to recruit members;</a:t>
            </a:r>
          </a:p>
          <a:p>
            <a:pPr marL="742950" lvl="1" indent="-285750">
              <a:buFont typeface="Arial"/>
              <a:buChar char="•"/>
            </a:pPr>
            <a:r>
              <a:rPr lang="en-US" sz="1600" dirty="0">
                <a:solidFill>
                  <a:srgbClr val="5E368D"/>
                </a:solidFill>
                <a:latin typeface="Mac"/>
              </a:rPr>
              <a:t>Factors which allow paramilitary </a:t>
            </a:r>
            <a:r>
              <a:rPr lang="en-US" sz="1600" dirty="0" err="1">
                <a:solidFill>
                  <a:srgbClr val="5E368D"/>
                </a:solidFill>
                <a:latin typeface="Mac"/>
              </a:rPr>
              <a:t>organisations</a:t>
            </a:r>
            <a:r>
              <a:rPr lang="en-US" sz="1600" dirty="0">
                <a:solidFill>
                  <a:srgbClr val="5E368D"/>
                </a:solidFill>
                <a:latin typeface="Mac"/>
              </a:rPr>
              <a:t> to continue to </a:t>
            </a:r>
            <a:r>
              <a:rPr lang="en-US" sz="1600" dirty="0" err="1">
                <a:solidFill>
                  <a:srgbClr val="5E368D"/>
                </a:solidFill>
                <a:latin typeface="Mac"/>
              </a:rPr>
              <a:t>legitimise</a:t>
            </a:r>
            <a:r>
              <a:rPr lang="en-US" sz="1600" dirty="0">
                <a:solidFill>
                  <a:srgbClr val="5E368D"/>
                </a:solidFill>
                <a:latin typeface="Mac"/>
              </a:rPr>
              <a:t> their existence; and</a:t>
            </a:r>
          </a:p>
          <a:p>
            <a:pPr marL="742950" lvl="1" indent="-285750">
              <a:buFont typeface="Arial"/>
              <a:buChar char="•"/>
            </a:pPr>
            <a:r>
              <a:rPr lang="en-US" sz="1600" dirty="0">
                <a:solidFill>
                  <a:srgbClr val="5E368D"/>
                </a:solidFill>
                <a:latin typeface="Mac"/>
              </a:rPr>
              <a:t>Factors which allow paramilitary </a:t>
            </a:r>
            <a:r>
              <a:rPr lang="en-US" sz="1600" dirty="0" err="1">
                <a:solidFill>
                  <a:srgbClr val="5E368D"/>
                </a:solidFill>
                <a:latin typeface="Mac"/>
              </a:rPr>
              <a:t>organisations</a:t>
            </a:r>
            <a:r>
              <a:rPr lang="en-US" sz="1600" dirty="0">
                <a:solidFill>
                  <a:srgbClr val="5E368D"/>
                </a:solidFill>
                <a:latin typeface="Mac"/>
              </a:rPr>
              <a:t> to claim to ‘speak for’ and exert coercive control in an </a:t>
            </a:r>
            <a:r>
              <a:rPr lang="en-US" sz="1600" dirty="0" smtClean="0">
                <a:solidFill>
                  <a:srgbClr val="5E368D"/>
                </a:solidFill>
                <a:latin typeface="Mac"/>
              </a:rPr>
              <a:t>area</a:t>
            </a:r>
            <a:endParaRPr lang="en-US" sz="1600" dirty="0">
              <a:solidFill>
                <a:srgbClr val="5E368D"/>
              </a:solidFill>
              <a:latin typeface="Mac"/>
            </a:endParaRPr>
          </a:p>
          <a:p>
            <a:pPr marL="285750" indent="-285750">
              <a:buFont typeface="Arial"/>
              <a:buChar char="•"/>
            </a:pPr>
            <a:endParaRPr lang="en-US" sz="1600" dirty="0">
              <a:solidFill>
                <a:srgbClr val="5E368D"/>
              </a:solidFill>
              <a:latin typeface="Mac"/>
            </a:endParaRPr>
          </a:p>
          <a:p>
            <a:r>
              <a:rPr lang="en-US" sz="1600" dirty="0">
                <a:solidFill>
                  <a:srgbClr val="5E368D"/>
                </a:solidFill>
                <a:latin typeface="Mac"/>
              </a:rPr>
              <a:t>No single project can </a:t>
            </a:r>
            <a:r>
              <a:rPr lang="en-US" sz="1600" u="sng" dirty="0">
                <a:solidFill>
                  <a:srgbClr val="5E368D"/>
                </a:solidFill>
                <a:latin typeface="Mac"/>
              </a:rPr>
              <a:t>directly</a:t>
            </a:r>
            <a:r>
              <a:rPr lang="en-US" sz="1600" dirty="0">
                <a:solidFill>
                  <a:srgbClr val="5E368D"/>
                </a:solidFill>
                <a:latin typeface="Mac"/>
              </a:rPr>
              <a:t> address these factors alone, but taken together they can start to narrow the ground which is exploited by paramilitaries and criminal </a:t>
            </a:r>
            <a:r>
              <a:rPr lang="en-US" sz="1600" dirty="0" smtClean="0">
                <a:solidFill>
                  <a:srgbClr val="5E368D"/>
                </a:solidFill>
                <a:latin typeface="Mac"/>
              </a:rPr>
              <a:t>elements.</a:t>
            </a:r>
            <a:endParaRPr lang="en-US" sz="1600" dirty="0">
              <a:solidFill>
                <a:srgbClr val="5E368D"/>
              </a:solidFill>
              <a:latin typeface="Mac"/>
            </a:endParaRPr>
          </a:p>
        </p:txBody>
      </p:sp>
    </p:spTree>
    <p:extLst>
      <p:ext uri="{BB962C8B-B14F-4D97-AF65-F5344CB8AC3E}">
        <p14:creationId xmlns:p14="http://schemas.microsoft.com/office/powerpoint/2010/main" val="1987265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445</TotalTime>
  <Words>2416</Words>
  <Application>Microsoft Office PowerPoint</Application>
  <PresentationFormat>On-screen Show (16:9)</PresentationFormat>
  <Paragraphs>257</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Mac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McCadden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Stewart</dc:creator>
  <cp:lastModifiedBy>Moffett, Colin</cp:lastModifiedBy>
  <cp:revision>28</cp:revision>
  <dcterms:created xsi:type="dcterms:W3CDTF">2021-03-24T14:58:06Z</dcterms:created>
  <dcterms:modified xsi:type="dcterms:W3CDTF">2021-05-07T14:37:39Z</dcterms:modified>
</cp:coreProperties>
</file>