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61" r:id="rId3"/>
    <p:sldId id="323" r:id="rId4"/>
    <p:sldId id="325" r:id="rId5"/>
    <p:sldId id="324" r:id="rId6"/>
    <p:sldId id="328" r:id="rId7"/>
    <p:sldId id="327" r:id="rId8"/>
    <p:sldId id="326" r:id="rId9"/>
    <p:sldId id="331" r:id="rId10"/>
    <p:sldId id="329" r:id="rId11"/>
    <p:sldId id="330" r:id="rId12"/>
    <p:sldId id="333" r:id="rId13"/>
    <p:sldId id="334" r:id="rId14"/>
    <p:sldId id="332" r:id="rId15"/>
    <p:sldId id="337" r:id="rId16"/>
    <p:sldId id="338" r:id="rId17"/>
    <p:sldId id="336" r:id="rId18"/>
    <p:sldId id="335" r:id="rId19"/>
    <p:sldId id="340" r:id="rId20"/>
    <p:sldId id="341" r:id="rId21"/>
    <p:sldId id="339" r:id="rId22"/>
    <p:sldId id="343" r:id="rId23"/>
    <p:sldId id="344" r:id="rId24"/>
    <p:sldId id="342" r:id="rId25"/>
    <p:sldId id="347" r:id="rId26"/>
    <p:sldId id="348" r:id="rId27"/>
    <p:sldId id="345" r:id="rId28"/>
    <p:sldId id="346" r:id="rId29"/>
    <p:sldId id="352" r:id="rId30"/>
    <p:sldId id="349" r:id="rId31"/>
    <p:sldId id="353" r:id="rId32"/>
    <p:sldId id="350" r:id="rId33"/>
    <p:sldId id="351" r:id="rId34"/>
    <p:sldId id="262" r:id="rId3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36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7923E-C817-5142-A9C3-3E1A6D154027}" type="datetimeFigureOut">
              <a:rPr lang="en-US" smtClean="0"/>
              <a:t>5/5/2021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30B278-C771-9E45-9417-A5D4C984BCB4}" type="slidenum">
              <a:rPr lang="en-US" smtClean="0"/>
              <a:t>‹#›</a:t>
            </a:fld>
            <a:endParaRPr lang="en-US" dirty="0"/>
          </a:p>
        </p:txBody>
      </p:sp>
    </p:spTree>
    <p:extLst>
      <p:ext uri="{BB962C8B-B14F-4D97-AF65-F5344CB8AC3E}">
        <p14:creationId xmlns:p14="http://schemas.microsoft.com/office/powerpoint/2010/main" val="9656266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421650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97066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420809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39250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17256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411989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264207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102449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236880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244378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87F91A2-279F-904C-9EDE-DDCD0709F379}"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532114-9073-6545-B38E-FB7235C1A946}" type="slidenum">
              <a:rPr lang="en-US" smtClean="0"/>
              <a:t>‹#›</a:t>
            </a:fld>
            <a:endParaRPr lang="en-US" dirty="0"/>
          </a:p>
        </p:txBody>
      </p:sp>
    </p:spTree>
    <p:extLst>
      <p:ext uri="{BB962C8B-B14F-4D97-AF65-F5344CB8AC3E}">
        <p14:creationId xmlns:p14="http://schemas.microsoft.com/office/powerpoint/2010/main" val="1309418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87F91A2-279F-904C-9EDE-DDCD0709F379}" type="datetimeFigureOut">
              <a:rPr lang="en-US" smtClean="0"/>
              <a:t>5/5/2021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3532114-9073-6545-B38E-FB7235C1A946}" type="slidenum">
              <a:rPr lang="en-US" smtClean="0"/>
              <a:t>‹#›</a:t>
            </a:fld>
            <a:endParaRPr lang="en-US" dirty="0"/>
          </a:p>
        </p:txBody>
      </p:sp>
    </p:spTree>
    <p:extLst>
      <p:ext uri="{BB962C8B-B14F-4D97-AF65-F5344CB8AC3E}">
        <p14:creationId xmlns:p14="http://schemas.microsoft.com/office/powerpoint/2010/main" val="186279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IT Powerpoint 16-9 Master v1.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Tree>
    <p:extLst>
      <p:ext uri="{BB962C8B-B14F-4D97-AF65-F5344CB8AC3E}">
        <p14:creationId xmlns:p14="http://schemas.microsoft.com/office/powerpoint/2010/main" val="1358449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65683" y="446227"/>
            <a:ext cx="5274259" cy="461665"/>
          </a:xfrm>
          <a:prstGeom prst="rect">
            <a:avLst/>
          </a:prstGeom>
          <a:noFill/>
        </p:spPr>
        <p:txBody>
          <a:bodyPr wrap="square" rtlCol="0">
            <a:spAutoFit/>
          </a:bodyPr>
          <a:lstStyle/>
          <a:p>
            <a:r>
              <a:rPr lang="en-US" sz="2400" b="1" dirty="0">
                <a:solidFill>
                  <a:srgbClr val="5E368D"/>
                </a:solidFill>
                <a:latin typeface="Mac"/>
              </a:rPr>
              <a:t>Theory of Change</a:t>
            </a:r>
          </a:p>
        </p:txBody>
      </p:sp>
      <p:sp>
        <p:nvSpPr>
          <p:cNvPr id="8" name="TextBox 7"/>
          <p:cNvSpPr txBox="1"/>
          <p:nvPr/>
        </p:nvSpPr>
        <p:spPr>
          <a:xfrm>
            <a:off x="797357" y="1148486"/>
            <a:ext cx="8068665" cy="3293209"/>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Engagement around these issues identified a number of themes for intervention.</a:t>
            </a:r>
          </a:p>
          <a:p>
            <a:pPr marL="285750"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Health &amp; Wellbeing</a:t>
            </a:r>
            <a:r>
              <a:rPr lang="en-US" sz="1600" dirty="0">
                <a:solidFill>
                  <a:srgbClr val="5E368D"/>
                </a:solidFill>
                <a:latin typeface="Mac"/>
              </a:rPr>
              <a:t>: Acceptance that drugs and addiction were key drivers for exploitation of communities and recruitment of individuals. Early signs of issues are often difficult to spot and interventions can come too late.</a:t>
            </a:r>
          </a:p>
          <a:p>
            <a:pPr marL="285750"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Community Safety</a:t>
            </a:r>
            <a:r>
              <a:rPr lang="en-US" sz="1600" dirty="0">
                <a:solidFill>
                  <a:srgbClr val="5E368D"/>
                </a:solidFill>
                <a:latin typeface="Mac"/>
              </a:rPr>
              <a:t>: Low levels of confidence in the PSNI and lack of understanding of the criminal justice system can lead to an adversarial relationship which can see others claim to ‘police’ communities.</a:t>
            </a:r>
          </a:p>
          <a:p>
            <a:pPr marL="742950" lvl="1"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Cultural activities</a:t>
            </a:r>
            <a:r>
              <a:rPr lang="en-US" sz="1600" dirty="0">
                <a:solidFill>
                  <a:srgbClr val="5E368D"/>
                </a:solidFill>
                <a:latin typeface="Mac"/>
              </a:rPr>
              <a:t>: Widespread perception that apparent dominance of paramilitary involvement in cultural activities reinforces level of control they have in areas.</a:t>
            </a:r>
          </a:p>
        </p:txBody>
      </p:sp>
    </p:spTree>
    <p:extLst>
      <p:ext uri="{BB962C8B-B14F-4D97-AF65-F5344CB8AC3E}">
        <p14:creationId xmlns:p14="http://schemas.microsoft.com/office/powerpoint/2010/main" val="645671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9" name="TextBox 8"/>
          <p:cNvSpPr txBox="1"/>
          <p:nvPr/>
        </p:nvSpPr>
        <p:spPr>
          <a:xfrm>
            <a:off x="643738" y="512064"/>
            <a:ext cx="4901184" cy="461665"/>
          </a:xfrm>
          <a:prstGeom prst="rect">
            <a:avLst/>
          </a:prstGeom>
          <a:noFill/>
        </p:spPr>
        <p:txBody>
          <a:bodyPr wrap="square" rtlCol="0">
            <a:spAutoFit/>
          </a:bodyPr>
          <a:lstStyle/>
          <a:p>
            <a:r>
              <a:rPr lang="en-US" sz="2400" b="1" dirty="0">
                <a:solidFill>
                  <a:srgbClr val="5E368D"/>
                </a:solidFill>
                <a:latin typeface="Mac"/>
              </a:rPr>
              <a:t>Theory of Change</a:t>
            </a:r>
          </a:p>
        </p:txBody>
      </p:sp>
      <p:sp>
        <p:nvSpPr>
          <p:cNvPr id="12" name="TextBox 11"/>
          <p:cNvSpPr txBox="1"/>
          <p:nvPr/>
        </p:nvSpPr>
        <p:spPr>
          <a:xfrm>
            <a:off x="804672" y="1287475"/>
            <a:ext cx="7944307" cy="3293209"/>
          </a:xfrm>
          <a:prstGeom prst="rect">
            <a:avLst/>
          </a:prstGeom>
          <a:noFill/>
        </p:spPr>
        <p:txBody>
          <a:bodyPr wrap="square" rtlCol="0">
            <a:spAutoFit/>
          </a:bodyPr>
          <a:lstStyle/>
          <a:p>
            <a:pPr marL="742950" lvl="1" indent="-285750">
              <a:buFont typeface="Arial"/>
              <a:buChar char="•"/>
            </a:pPr>
            <a:r>
              <a:rPr lang="en-US" sz="1600" u="sng" dirty="0">
                <a:solidFill>
                  <a:srgbClr val="5E368D"/>
                </a:solidFill>
                <a:latin typeface="Mac"/>
              </a:rPr>
              <a:t>Youth Provision</a:t>
            </a:r>
            <a:r>
              <a:rPr lang="en-US" sz="1600" dirty="0">
                <a:solidFill>
                  <a:srgbClr val="5E368D"/>
                </a:solidFill>
                <a:latin typeface="Mac"/>
              </a:rPr>
              <a:t>: Young people were noted as being particularly at risk of being drawn into criminal </a:t>
            </a:r>
            <a:r>
              <a:rPr lang="en-US" sz="1600" dirty="0" err="1">
                <a:solidFill>
                  <a:srgbClr val="5E368D"/>
                </a:solidFill>
                <a:latin typeface="Mac"/>
              </a:rPr>
              <a:t>behaviour</a:t>
            </a:r>
            <a:r>
              <a:rPr lang="en-US" sz="1600" dirty="0">
                <a:solidFill>
                  <a:srgbClr val="5E368D"/>
                </a:solidFill>
                <a:latin typeface="Mac"/>
              </a:rPr>
              <a:t> in all 8 areas even though there is significant funding of statutory and community based youth interventions.</a:t>
            </a:r>
          </a:p>
          <a:p>
            <a:pPr marL="742950" lvl="1"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Community Development</a:t>
            </a:r>
            <a:r>
              <a:rPr lang="en-US" sz="1600" dirty="0">
                <a:solidFill>
                  <a:srgbClr val="5E368D"/>
                </a:solidFill>
                <a:latin typeface="Mac"/>
              </a:rPr>
              <a:t>: Capacity in some areas is particularly low or fragmented which creates a void where more malign elements can step in to claim to speak for the community.</a:t>
            </a:r>
          </a:p>
          <a:p>
            <a:pPr marL="742950" lvl="1"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Personal Transition</a:t>
            </a:r>
            <a:r>
              <a:rPr lang="en-US" sz="1600" dirty="0">
                <a:solidFill>
                  <a:srgbClr val="5E368D"/>
                </a:solidFill>
                <a:latin typeface="Mac"/>
              </a:rPr>
              <a:t>: A challenging theme which seeks to support those who are most at risk of becoming involved in paramilitary or criminal </a:t>
            </a:r>
            <a:r>
              <a:rPr lang="en-US" sz="1600" dirty="0" err="1">
                <a:solidFill>
                  <a:srgbClr val="5E368D"/>
                </a:solidFill>
                <a:latin typeface="Mac"/>
              </a:rPr>
              <a:t>behaviour</a:t>
            </a:r>
            <a:r>
              <a:rPr lang="en-US" sz="1600" dirty="0">
                <a:solidFill>
                  <a:srgbClr val="5E368D"/>
                </a:solidFill>
                <a:latin typeface="Mac"/>
              </a:rPr>
              <a:t>. There is an acceptance though that these individuals often present with complex issues and need significant tailored support from numerous agencies.</a:t>
            </a:r>
          </a:p>
        </p:txBody>
      </p:sp>
    </p:spTree>
    <p:extLst>
      <p:ext uri="{BB962C8B-B14F-4D97-AF65-F5344CB8AC3E}">
        <p14:creationId xmlns:p14="http://schemas.microsoft.com/office/powerpoint/2010/main" val="3375725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63270" y="453542"/>
            <a:ext cx="5244999" cy="461665"/>
          </a:xfrm>
          <a:prstGeom prst="rect">
            <a:avLst/>
          </a:prstGeom>
          <a:noFill/>
        </p:spPr>
        <p:txBody>
          <a:bodyPr wrap="square" rtlCol="0">
            <a:spAutoFit/>
          </a:bodyPr>
          <a:lstStyle/>
          <a:p>
            <a:r>
              <a:rPr lang="en-US" sz="2400" b="1" dirty="0">
                <a:solidFill>
                  <a:srgbClr val="5E368D"/>
                </a:solidFill>
                <a:latin typeface="Mac"/>
              </a:rPr>
              <a:t>Theory of Change</a:t>
            </a:r>
          </a:p>
        </p:txBody>
      </p:sp>
      <p:sp>
        <p:nvSpPr>
          <p:cNvPr id="7" name="TextBox 6"/>
          <p:cNvSpPr txBox="1"/>
          <p:nvPr/>
        </p:nvSpPr>
        <p:spPr>
          <a:xfrm>
            <a:off x="680314" y="1302106"/>
            <a:ext cx="8185708" cy="3021177"/>
          </a:xfrm>
          <a:prstGeom prst="rect">
            <a:avLst/>
          </a:prstGeom>
          <a:noFill/>
        </p:spPr>
        <p:txBody>
          <a:bodyPr wrap="square" rtlCol="0">
            <a:spAutoFit/>
          </a:bodyPr>
          <a:lstStyle/>
          <a:p>
            <a:pPr marL="742950" lvl="1" indent="-285750">
              <a:buFont typeface="Arial"/>
              <a:buChar char="•"/>
            </a:pPr>
            <a:r>
              <a:rPr lang="en-US" sz="1600" u="sng" dirty="0">
                <a:solidFill>
                  <a:srgbClr val="5E368D"/>
                </a:solidFill>
                <a:latin typeface="Mac"/>
              </a:rPr>
              <a:t>Support Ex-Prisoner Supports</a:t>
            </a:r>
            <a:r>
              <a:rPr lang="en-US" sz="1600" dirty="0">
                <a:solidFill>
                  <a:srgbClr val="5E368D"/>
                </a:solidFill>
                <a:latin typeface="Mac"/>
              </a:rPr>
              <a:t>: Despite commitments over the past 20+ years, there is a sense that members of the ex-prisoner community and their families have not been able to fully re-integrate to society. There is a risk that criminal elements could exploit this perception by claiming that peaceful means have not accrued benefits for those involved.</a:t>
            </a:r>
            <a:endParaRPr lang="en-US" sz="1600" u="sng" dirty="0">
              <a:solidFill>
                <a:srgbClr val="5E368D"/>
              </a:solidFill>
              <a:latin typeface="Mac"/>
            </a:endParaRPr>
          </a:p>
          <a:p>
            <a:pPr marL="742950" lvl="1" indent="-285750">
              <a:buFont typeface="Arial"/>
              <a:buChar char="•"/>
            </a:pPr>
            <a:endParaRPr lang="en-US" sz="1600" u="sng" dirty="0">
              <a:solidFill>
                <a:srgbClr val="5E368D"/>
              </a:solidFill>
              <a:latin typeface="Mac"/>
            </a:endParaRPr>
          </a:p>
          <a:p>
            <a:pPr marL="742950" lvl="1" indent="-285750">
              <a:buFont typeface="Arial"/>
              <a:buChar char="•"/>
            </a:pPr>
            <a:r>
              <a:rPr lang="en-US" sz="1600" u="sng" dirty="0">
                <a:solidFill>
                  <a:srgbClr val="5E368D"/>
                </a:solidFill>
                <a:latin typeface="Mac"/>
              </a:rPr>
              <a:t>Restorative Practice</a:t>
            </a:r>
            <a:r>
              <a:rPr lang="en-US" sz="1600" dirty="0">
                <a:solidFill>
                  <a:srgbClr val="5E368D"/>
                </a:solidFill>
                <a:latin typeface="Mac"/>
              </a:rPr>
              <a:t>: Broad support across all 8 areas for more use of restorative methodologies including schools, statutory bodies, etc. to prevent the escalation of local issues.</a:t>
            </a:r>
          </a:p>
          <a:p>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These themes are varied and don’t apply in all areas. Interventions are tailored to meet the priorities within individual areas.</a:t>
            </a:r>
          </a:p>
        </p:txBody>
      </p:sp>
    </p:spTree>
    <p:extLst>
      <p:ext uri="{BB962C8B-B14F-4D97-AF65-F5344CB8AC3E}">
        <p14:creationId xmlns:p14="http://schemas.microsoft.com/office/powerpoint/2010/main" val="2290824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07162" y="490118"/>
            <a:ext cx="4959705" cy="461665"/>
          </a:xfrm>
          <a:prstGeom prst="rect">
            <a:avLst/>
          </a:prstGeom>
          <a:noFill/>
        </p:spPr>
        <p:txBody>
          <a:bodyPr wrap="square" rtlCol="0">
            <a:spAutoFit/>
          </a:bodyPr>
          <a:lstStyle/>
          <a:p>
            <a:r>
              <a:rPr lang="en-US" sz="2400" b="1" dirty="0">
                <a:solidFill>
                  <a:srgbClr val="5E368D"/>
                </a:solidFill>
                <a:latin typeface="Mac"/>
              </a:rPr>
              <a:t>Theory of Change</a:t>
            </a:r>
          </a:p>
        </p:txBody>
      </p:sp>
      <p:sp>
        <p:nvSpPr>
          <p:cNvPr id="7" name="TextBox 6"/>
          <p:cNvSpPr txBox="1"/>
          <p:nvPr/>
        </p:nvSpPr>
        <p:spPr>
          <a:xfrm>
            <a:off x="775411" y="1272845"/>
            <a:ext cx="8090611" cy="3123590"/>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Interventions supported through the Communities in Transition are focused on these core themes and how impact can be achieved through them. The approach taken in developing projects has three core elements:</a:t>
            </a:r>
          </a:p>
          <a:p>
            <a:pPr marL="285750"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Increasing participation</a:t>
            </a:r>
            <a:r>
              <a:rPr lang="en-US" sz="1600" dirty="0">
                <a:solidFill>
                  <a:srgbClr val="5E368D"/>
                </a:solidFill>
                <a:latin typeface="Mac"/>
              </a:rPr>
              <a:t>: Empowering more people to take an active role in community life, increasing the agency of voice of the community overall.</a:t>
            </a:r>
          </a:p>
          <a:p>
            <a:pPr marL="285750"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Developing skills</a:t>
            </a:r>
            <a:r>
              <a:rPr lang="en-US" sz="1600" dirty="0">
                <a:solidFill>
                  <a:srgbClr val="5E368D"/>
                </a:solidFill>
                <a:latin typeface="Mac"/>
              </a:rPr>
              <a:t>: Building the skills, knowledge and confidence of those who live and work in these communities.</a:t>
            </a:r>
          </a:p>
          <a:p>
            <a:pPr marL="742950" lvl="1"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Improving collaboration</a:t>
            </a:r>
            <a:r>
              <a:rPr lang="en-US" sz="1600" dirty="0">
                <a:solidFill>
                  <a:srgbClr val="5E368D"/>
                </a:solidFill>
                <a:latin typeface="Mac"/>
              </a:rPr>
              <a:t>: Appreciate and build on positive work within communities with support from statutory bodies to achieve sustained impacts.</a:t>
            </a:r>
          </a:p>
        </p:txBody>
      </p:sp>
    </p:spTree>
    <p:extLst>
      <p:ext uri="{BB962C8B-B14F-4D97-AF65-F5344CB8AC3E}">
        <p14:creationId xmlns:p14="http://schemas.microsoft.com/office/powerpoint/2010/main" val="2775934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94944" y="497434"/>
            <a:ext cx="4681728" cy="461665"/>
          </a:xfrm>
          <a:prstGeom prst="rect">
            <a:avLst/>
          </a:prstGeom>
          <a:noFill/>
        </p:spPr>
        <p:txBody>
          <a:bodyPr wrap="square" rtlCol="0">
            <a:spAutoFit/>
          </a:bodyPr>
          <a:lstStyle/>
          <a:p>
            <a:r>
              <a:rPr lang="en-US" sz="2400" b="1">
                <a:solidFill>
                  <a:srgbClr val="5E368D"/>
                </a:solidFill>
                <a:latin typeface="Mac"/>
              </a:rPr>
              <a:t>Achieving Impact</a:t>
            </a:r>
            <a:endParaRPr lang="en-US" sz="2400" b="1" dirty="0">
              <a:solidFill>
                <a:srgbClr val="5E368D"/>
              </a:solidFill>
              <a:latin typeface="Mac"/>
            </a:endParaRPr>
          </a:p>
        </p:txBody>
      </p:sp>
      <p:sp>
        <p:nvSpPr>
          <p:cNvPr id="7" name="TextBox 6"/>
          <p:cNvSpPr txBox="1"/>
          <p:nvPr/>
        </p:nvSpPr>
        <p:spPr>
          <a:xfrm>
            <a:off x="373075" y="1200151"/>
            <a:ext cx="8492947" cy="2800767"/>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It is the combination of what we deliver and how we deliver it that will achieve a lasting impact – we </a:t>
            </a:r>
            <a:r>
              <a:rPr lang="en-US" sz="1600" dirty="0" err="1">
                <a:solidFill>
                  <a:srgbClr val="5E368D"/>
                </a:solidFill>
                <a:latin typeface="Mac"/>
              </a:rPr>
              <a:t>recognise</a:t>
            </a:r>
            <a:r>
              <a:rPr lang="en-US" sz="1600" dirty="0">
                <a:solidFill>
                  <a:srgbClr val="5E368D"/>
                </a:solidFill>
                <a:latin typeface="Mac"/>
              </a:rPr>
              <a:t> that this will take time and progress through a number of stages.</a:t>
            </a:r>
          </a:p>
          <a:p>
            <a:pPr marL="285750"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Enable</a:t>
            </a:r>
            <a:r>
              <a:rPr lang="en-US" sz="1600" dirty="0">
                <a:solidFill>
                  <a:srgbClr val="5E368D"/>
                </a:solidFill>
                <a:latin typeface="Mac"/>
              </a:rPr>
              <a:t>: Project activities are supported to ensure that the community is fully involved in addressing underlying and barriers to participation.</a:t>
            </a:r>
          </a:p>
          <a:p>
            <a:pPr marL="742950" lvl="1"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Empower</a:t>
            </a:r>
            <a:r>
              <a:rPr lang="en-US" sz="1600" dirty="0">
                <a:solidFill>
                  <a:srgbClr val="5E368D"/>
                </a:solidFill>
                <a:latin typeface="Mac"/>
              </a:rPr>
              <a:t>: Projects will take an assets based approach. Opportunities will be sought to support local engagement initiatives and build connections with other funders.</a:t>
            </a:r>
          </a:p>
          <a:p>
            <a:pPr marL="742950" lvl="1" indent="-285750">
              <a:buFont typeface="Arial"/>
              <a:buChar char="•"/>
            </a:pPr>
            <a:endParaRPr lang="en-US" sz="1600" dirty="0">
              <a:solidFill>
                <a:srgbClr val="5E368D"/>
              </a:solidFill>
              <a:latin typeface="Mac"/>
            </a:endParaRPr>
          </a:p>
          <a:p>
            <a:pPr marL="742950" lvl="1" indent="-285750">
              <a:buFont typeface="Arial"/>
              <a:buChar char="•"/>
            </a:pPr>
            <a:r>
              <a:rPr lang="en-US" sz="1600" u="sng" dirty="0">
                <a:solidFill>
                  <a:srgbClr val="5E368D"/>
                </a:solidFill>
                <a:latin typeface="Mac"/>
              </a:rPr>
              <a:t>Embed</a:t>
            </a:r>
            <a:r>
              <a:rPr lang="en-US" sz="1600" dirty="0">
                <a:solidFill>
                  <a:srgbClr val="5E368D"/>
                </a:solidFill>
                <a:latin typeface="Mac"/>
              </a:rPr>
              <a:t>: Good practice identified through the Project is sustained to transition communities into confident, resilient, accessible places free from coercive control.</a:t>
            </a:r>
          </a:p>
        </p:txBody>
      </p:sp>
    </p:spTree>
    <p:extLst>
      <p:ext uri="{BB962C8B-B14F-4D97-AF65-F5344CB8AC3E}">
        <p14:creationId xmlns:p14="http://schemas.microsoft.com/office/powerpoint/2010/main" val="2895197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709574" y="541325"/>
            <a:ext cx="4820717" cy="461665"/>
          </a:xfrm>
          <a:prstGeom prst="rect">
            <a:avLst/>
          </a:prstGeom>
          <a:noFill/>
        </p:spPr>
        <p:txBody>
          <a:bodyPr wrap="square" rtlCol="0">
            <a:spAutoFit/>
          </a:bodyPr>
          <a:lstStyle/>
          <a:p>
            <a:r>
              <a:rPr lang="en-US" sz="2400" b="1" dirty="0">
                <a:solidFill>
                  <a:srgbClr val="5E368D"/>
                </a:solidFill>
                <a:latin typeface="Mac"/>
              </a:rPr>
              <a:t>Achieving Impact</a:t>
            </a:r>
          </a:p>
        </p:txBody>
      </p:sp>
      <p:sp>
        <p:nvSpPr>
          <p:cNvPr id="7" name="TextBox 6"/>
          <p:cNvSpPr txBox="1"/>
          <p:nvPr/>
        </p:nvSpPr>
        <p:spPr>
          <a:xfrm>
            <a:off x="599847" y="1063229"/>
            <a:ext cx="8086954" cy="3046988"/>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Projects supported through the Communities in Transition Project should be clearly focused on these issues and these core themes.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We must all continue to challenge ourselves throughout delivery to ensure that the activities we are involved in have the potential to address the underlying issues and achieve positive outcomes.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There will be more qualitative evaluations across the areas of focus on an ongoing basis during this phase to assess how we are changing areas.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Project will link – and be asked to demonstrate impact – to the Tackling </a:t>
            </a:r>
            <a:r>
              <a:rPr lang="en-US" sz="1600" dirty="0" err="1">
                <a:solidFill>
                  <a:srgbClr val="5E368D"/>
                </a:solidFill>
                <a:latin typeface="Mac"/>
              </a:rPr>
              <a:t>Paramilitarism</a:t>
            </a:r>
            <a:r>
              <a:rPr lang="en-US" sz="1600" dirty="0">
                <a:solidFill>
                  <a:srgbClr val="5E368D"/>
                </a:solidFill>
                <a:latin typeface="Mac"/>
              </a:rPr>
              <a:t> </a:t>
            </a:r>
            <a:r>
              <a:rPr lang="en-US" sz="1600" dirty="0" err="1">
                <a:solidFill>
                  <a:srgbClr val="5E368D"/>
                </a:solidFill>
                <a:latin typeface="Mac"/>
              </a:rPr>
              <a:t>Programme</a:t>
            </a:r>
            <a:r>
              <a:rPr lang="en-US" sz="1600" dirty="0">
                <a:solidFill>
                  <a:srgbClr val="5E368D"/>
                </a:solidFill>
                <a:latin typeface="Mac"/>
              </a:rPr>
              <a:t> benefit ‘</a:t>
            </a:r>
            <a:r>
              <a:rPr lang="en-US" sz="1600" b="1" i="1" dirty="0">
                <a:solidFill>
                  <a:srgbClr val="5E368D"/>
                </a:solidFill>
                <a:latin typeface="Mac"/>
              </a:rPr>
              <a:t>Increase in Community </a:t>
            </a:r>
            <a:r>
              <a:rPr lang="en-US" sz="1600" b="1" i="1" dirty="0" smtClean="0">
                <a:solidFill>
                  <a:srgbClr val="5E368D"/>
                </a:solidFill>
                <a:latin typeface="Mac"/>
              </a:rPr>
              <a:t>Resilience.</a:t>
            </a:r>
            <a:r>
              <a:rPr lang="en-US" sz="1600" dirty="0" smtClean="0">
                <a:solidFill>
                  <a:srgbClr val="5E368D"/>
                </a:solidFill>
                <a:latin typeface="Mac"/>
              </a:rPr>
              <a:t>’</a:t>
            </a:r>
            <a:endParaRPr lang="en-US" sz="1600" dirty="0">
              <a:solidFill>
                <a:srgbClr val="5E368D"/>
              </a:solidFill>
              <a:latin typeface="Mac"/>
            </a:endParaRPr>
          </a:p>
        </p:txBody>
      </p:sp>
    </p:spTree>
    <p:extLst>
      <p:ext uri="{BB962C8B-B14F-4D97-AF65-F5344CB8AC3E}">
        <p14:creationId xmlns:p14="http://schemas.microsoft.com/office/powerpoint/2010/main" val="686906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77901" y="570586"/>
            <a:ext cx="5552237" cy="461665"/>
          </a:xfrm>
          <a:prstGeom prst="rect">
            <a:avLst/>
          </a:prstGeom>
          <a:noFill/>
        </p:spPr>
        <p:txBody>
          <a:bodyPr wrap="square" rtlCol="0">
            <a:spAutoFit/>
          </a:bodyPr>
          <a:lstStyle/>
          <a:p>
            <a:r>
              <a:rPr lang="en-US" sz="2400" b="1" dirty="0">
                <a:solidFill>
                  <a:srgbClr val="5E368D"/>
                </a:solidFill>
                <a:latin typeface="Mac"/>
              </a:rPr>
              <a:t>Communication</a:t>
            </a:r>
          </a:p>
        </p:txBody>
      </p:sp>
      <p:sp>
        <p:nvSpPr>
          <p:cNvPr id="7" name="TextBox 6"/>
          <p:cNvSpPr txBox="1"/>
          <p:nvPr/>
        </p:nvSpPr>
        <p:spPr>
          <a:xfrm>
            <a:off x="629107" y="1345997"/>
            <a:ext cx="8057693" cy="2339102"/>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With thanks to feedback from our current delivery partners and wider stakeholders, we have developed a core Communities in Transition brand that will be implemented from the start of all Phase 2 projects.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branding will help improve visibility of the Project across local areas and ensure it has a clear and distinct presence.</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A communications protocol will form part of new contracts to ensure the positive impacts being achieved by projects are </a:t>
            </a:r>
            <a:r>
              <a:rPr lang="en-US" sz="1600" dirty="0" err="1">
                <a:solidFill>
                  <a:srgbClr val="5E368D"/>
                </a:solidFill>
                <a:latin typeface="Mac"/>
              </a:rPr>
              <a:t>recognised</a:t>
            </a:r>
            <a:r>
              <a:rPr lang="en-US" sz="1600" dirty="0">
                <a:solidFill>
                  <a:srgbClr val="5E368D"/>
                </a:solidFill>
                <a:latin typeface="Mac"/>
              </a:rPr>
              <a:t> and celebrated</a:t>
            </a:r>
            <a:r>
              <a:rPr lang="en-US" dirty="0">
                <a:solidFill>
                  <a:srgbClr val="5E368D"/>
                </a:solidFill>
                <a:latin typeface="Mac"/>
              </a:rPr>
              <a:t>.</a:t>
            </a:r>
          </a:p>
        </p:txBody>
      </p:sp>
    </p:spTree>
    <p:extLst>
      <p:ext uri="{BB962C8B-B14F-4D97-AF65-F5344CB8AC3E}">
        <p14:creationId xmlns:p14="http://schemas.microsoft.com/office/powerpoint/2010/main" val="2014543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457200" y="431597"/>
            <a:ext cx="6280099" cy="461665"/>
          </a:xfrm>
          <a:prstGeom prst="rect">
            <a:avLst/>
          </a:prstGeom>
          <a:noFill/>
        </p:spPr>
        <p:txBody>
          <a:bodyPr wrap="square" rtlCol="0">
            <a:spAutoFit/>
          </a:bodyPr>
          <a:lstStyle/>
          <a:p>
            <a:r>
              <a:rPr lang="en-US" sz="2400" b="1" dirty="0">
                <a:solidFill>
                  <a:srgbClr val="5E368D"/>
                </a:solidFill>
                <a:latin typeface="Mac"/>
              </a:rPr>
              <a:t>What were the priorities in Shankill?</a:t>
            </a:r>
          </a:p>
        </p:txBody>
      </p:sp>
      <p:sp>
        <p:nvSpPr>
          <p:cNvPr id="7" name="TextBox 6"/>
          <p:cNvSpPr txBox="1"/>
          <p:nvPr/>
        </p:nvSpPr>
        <p:spPr>
          <a:xfrm>
            <a:off x="614477" y="1148486"/>
            <a:ext cx="7571232"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5E368D"/>
                </a:solidFill>
                <a:latin typeface="Mac"/>
              </a:rPr>
              <a:t>Health &amp; Wellbeing issues and concerns were identified as a driver for criminality, particularly in relation to drug dealing, extortion and illegal money lending </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Community Safety and Policing issues – confidence in policing was low and many felt it was difficult to get local issues resolved</a:t>
            </a:r>
          </a:p>
          <a:p>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Lack of clarity and understanding processes associated with criminal  justice system</a:t>
            </a:r>
          </a:p>
          <a:p>
            <a:endParaRPr lang="en-US" sz="1600" dirty="0">
              <a:solidFill>
                <a:srgbClr val="5E368D"/>
              </a:solidFill>
              <a:latin typeface="Mac"/>
            </a:endParaRPr>
          </a:p>
          <a:p>
            <a:pPr marL="285750" indent="-285750">
              <a:buFont typeface="Arial" panose="020B0604020202020204" pitchFamily="34" charset="0"/>
              <a:buChar char="•"/>
            </a:pPr>
            <a:r>
              <a:rPr lang="en-US" sz="1600" dirty="0">
                <a:solidFill>
                  <a:srgbClr val="5E368D"/>
                </a:solidFill>
                <a:latin typeface="Mac"/>
              </a:rPr>
              <a:t>Young people identified as being at risk of recruitment by </a:t>
            </a:r>
          </a:p>
          <a:p>
            <a:r>
              <a:rPr lang="en-US" sz="1600" dirty="0">
                <a:solidFill>
                  <a:srgbClr val="5E368D"/>
                </a:solidFill>
                <a:latin typeface="Mac"/>
              </a:rPr>
              <a:t>     paramilitary </a:t>
            </a:r>
            <a:r>
              <a:rPr lang="en-US" sz="1600" dirty="0" err="1">
                <a:solidFill>
                  <a:srgbClr val="5E368D"/>
                </a:solidFill>
                <a:latin typeface="Mac"/>
              </a:rPr>
              <a:t>organisations</a:t>
            </a:r>
            <a:r>
              <a:rPr lang="en-US" sz="1600" dirty="0">
                <a:solidFill>
                  <a:srgbClr val="5E368D"/>
                </a:solidFill>
                <a:latin typeface="Mac"/>
              </a:rPr>
              <a:t> </a:t>
            </a:r>
          </a:p>
        </p:txBody>
      </p:sp>
    </p:spTree>
    <p:extLst>
      <p:ext uri="{BB962C8B-B14F-4D97-AF65-F5344CB8AC3E}">
        <p14:creationId xmlns:p14="http://schemas.microsoft.com/office/powerpoint/2010/main" val="4084906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85216" y="555955"/>
            <a:ext cx="6049670" cy="461665"/>
          </a:xfrm>
          <a:prstGeom prst="rect">
            <a:avLst/>
          </a:prstGeom>
          <a:noFill/>
        </p:spPr>
        <p:txBody>
          <a:bodyPr wrap="square" rtlCol="0">
            <a:spAutoFit/>
          </a:bodyPr>
          <a:lstStyle/>
          <a:p>
            <a:r>
              <a:rPr lang="en-US" sz="2400" b="1" dirty="0">
                <a:solidFill>
                  <a:srgbClr val="5E368D"/>
                </a:solidFill>
                <a:latin typeface="Mac"/>
              </a:rPr>
              <a:t>What were the priorities in Shankill?</a:t>
            </a:r>
          </a:p>
        </p:txBody>
      </p:sp>
      <p:sp>
        <p:nvSpPr>
          <p:cNvPr id="7" name="TextBox 6"/>
          <p:cNvSpPr txBox="1"/>
          <p:nvPr/>
        </p:nvSpPr>
        <p:spPr>
          <a:xfrm>
            <a:off x="658368" y="1345997"/>
            <a:ext cx="7827264" cy="2554545"/>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Young people felt that culture and identity was under threat and they were unable to express themselves as loyalist without ridicule </a:t>
            </a:r>
          </a:p>
          <a:p>
            <a:endParaRPr lang="en-US" sz="1600" dirty="0">
              <a:solidFill>
                <a:srgbClr val="5E368D"/>
              </a:solidFill>
              <a:latin typeface="Mac"/>
            </a:endParaRPr>
          </a:p>
          <a:p>
            <a:pPr marL="285750" indent="-285750">
              <a:buFont typeface="Arial" panose="020B0604020202020204" pitchFamily="34" charset="0"/>
              <a:buChar char="•"/>
            </a:pPr>
            <a:r>
              <a:rPr lang="en-US" sz="1600" dirty="0">
                <a:solidFill>
                  <a:srgbClr val="5E368D"/>
                </a:solidFill>
                <a:latin typeface="Mac"/>
              </a:rPr>
              <a:t>It was evident there was a well developed infrastructure in terms of capacity, however, there was lack of </a:t>
            </a:r>
            <a:r>
              <a:rPr lang="en-US" sz="1600" dirty="0" err="1">
                <a:solidFill>
                  <a:srgbClr val="5E368D"/>
                </a:solidFill>
                <a:latin typeface="Mac"/>
              </a:rPr>
              <a:t>co-ordinated</a:t>
            </a:r>
            <a:r>
              <a:rPr lang="en-US" sz="1600" dirty="0">
                <a:solidFill>
                  <a:srgbClr val="5E368D"/>
                </a:solidFill>
                <a:latin typeface="Mac"/>
              </a:rPr>
              <a:t> community development</a:t>
            </a:r>
          </a:p>
          <a:p>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Need for Restorative Practice and Restorative Justice to empower communities to take an active role in resolving local issues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Isolation and </a:t>
            </a:r>
            <a:r>
              <a:rPr lang="en-US" sz="1600" dirty="0" err="1">
                <a:solidFill>
                  <a:srgbClr val="5E368D"/>
                </a:solidFill>
                <a:latin typeface="Mac"/>
              </a:rPr>
              <a:t>marginalisation</a:t>
            </a:r>
            <a:r>
              <a:rPr lang="en-US" sz="1600" dirty="0">
                <a:solidFill>
                  <a:srgbClr val="5E368D"/>
                </a:solidFill>
                <a:latin typeface="Mac"/>
              </a:rPr>
              <a:t> of the Ex-Prisoner community</a:t>
            </a:r>
            <a:endParaRPr lang="en-US" sz="1600" dirty="0">
              <a:solidFill>
                <a:srgbClr val="5E368D"/>
              </a:solidFill>
            </a:endParaRPr>
          </a:p>
        </p:txBody>
      </p:sp>
    </p:spTree>
    <p:extLst>
      <p:ext uri="{BB962C8B-B14F-4D97-AF65-F5344CB8AC3E}">
        <p14:creationId xmlns:p14="http://schemas.microsoft.com/office/powerpoint/2010/main" val="2074656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41325" y="373075"/>
            <a:ext cx="6166713" cy="461665"/>
          </a:xfrm>
          <a:prstGeom prst="rect">
            <a:avLst/>
          </a:prstGeom>
          <a:noFill/>
        </p:spPr>
        <p:txBody>
          <a:bodyPr wrap="square" rtlCol="0">
            <a:spAutoFit/>
          </a:bodyPr>
          <a:lstStyle/>
          <a:p>
            <a:r>
              <a:rPr lang="en-US" sz="2400" b="1" dirty="0">
                <a:solidFill>
                  <a:srgbClr val="5E368D"/>
                </a:solidFill>
                <a:latin typeface="Mac"/>
              </a:rPr>
              <a:t>Delivery during Phase I</a:t>
            </a:r>
          </a:p>
        </p:txBody>
      </p:sp>
      <p:sp>
        <p:nvSpPr>
          <p:cNvPr id="7" name="TextBox 6"/>
          <p:cNvSpPr txBox="1"/>
          <p:nvPr/>
        </p:nvSpPr>
        <p:spPr>
          <a:xfrm>
            <a:off x="629107" y="1272845"/>
            <a:ext cx="7907731" cy="2308324"/>
          </a:xfrm>
          <a:prstGeom prst="rect">
            <a:avLst/>
          </a:prstGeom>
          <a:noFill/>
        </p:spPr>
        <p:txBody>
          <a:bodyPr wrap="square" rtlCol="0">
            <a:spAutoFit/>
          </a:bodyPr>
          <a:lstStyle/>
          <a:p>
            <a:r>
              <a:rPr lang="en-US" sz="1600" dirty="0">
                <a:solidFill>
                  <a:srgbClr val="5E368D"/>
                </a:solidFill>
                <a:latin typeface="Mac"/>
              </a:rPr>
              <a:t>During CIT Phase </a:t>
            </a:r>
            <a:r>
              <a:rPr lang="en-US" sz="1600" dirty="0" smtClean="0">
                <a:solidFill>
                  <a:srgbClr val="5E368D"/>
                </a:solidFill>
                <a:latin typeface="Mac"/>
              </a:rPr>
              <a:t>I the </a:t>
            </a:r>
            <a:r>
              <a:rPr lang="en-US" sz="1600" dirty="0">
                <a:solidFill>
                  <a:srgbClr val="5E368D"/>
                </a:solidFill>
                <a:latin typeface="Mac"/>
              </a:rPr>
              <a:t>following projects were delivered:</a:t>
            </a:r>
          </a:p>
          <a:p>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Capacity Building </a:t>
            </a:r>
          </a:p>
          <a:p>
            <a:pPr marL="285750" indent="-285750">
              <a:buFont typeface="Arial"/>
              <a:buChar char="•"/>
            </a:pPr>
            <a:r>
              <a:rPr lang="en-US" sz="1600" dirty="0">
                <a:solidFill>
                  <a:srgbClr val="5E368D"/>
                </a:solidFill>
                <a:latin typeface="Mac"/>
              </a:rPr>
              <a:t>Arts &amp; Culture </a:t>
            </a:r>
          </a:p>
          <a:p>
            <a:pPr marL="285750" indent="-285750">
              <a:buFont typeface="Arial"/>
              <a:buChar char="•"/>
            </a:pPr>
            <a:r>
              <a:rPr lang="en-US" sz="1600" dirty="0">
                <a:solidFill>
                  <a:srgbClr val="5E368D"/>
                </a:solidFill>
                <a:latin typeface="Mac"/>
              </a:rPr>
              <a:t>Health and Wellbeing</a:t>
            </a:r>
          </a:p>
          <a:p>
            <a:pPr marL="285750" indent="-285750">
              <a:buFont typeface="Arial"/>
              <a:buChar char="•"/>
            </a:pPr>
            <a:r>
              <a:rPr lang="en-US" sz="1600" dirty="0">
                <a:solidFill>
                  <a:srgbClr val="5E368D"/>
                </a:solidFill>
                <a:latin typeface="Mac"/>
              </a:rPr>
              <a:t>Community Safety &amp; </a:t>
            </a:r>
            <a:r>
              <a:rPr lang="en-US" sz="1600" dirty="0" smtClean="0">
                <a:solidFill>
                  <a:srgbClr val="5E368D"/>
                </a:solidFill>
                <a:latin typeface="Mac"/>
              </a:rPr>
              <a:t>Policing</a:t>
            </a:r>
            <a:endParaRPr lang="en-US" sz="1600" dirty="0">
              <a:solidFill>
                <a:srgbClr val="5E368D"/>
              </a:solidFill>
              <a:latin typeface="Mac"/>
            </a:endParaRPr>
          </a:p>
          <a:p>
            <a:r>
              <a:rPr lang="en-US" sz="1600" dirty="0">
                <a:solidFill>
                  <a:srgbClr val="5E368D"/>
                </a:solidFill>
                <a:latin typeface="Mac"/>
              </a:rPr>
              <a:t> </a:t>
            </a:r>
          </a:p>
          <a:p>
            <a:pPr marL="285750" indent="-285750">
              <a:buFont typeface="Arial"/>
              <a:buChar char="•"/>
            </a:pPr>
            <a:r>
              <a:rPr lang="en-US" sz="1600" dirty="0">
                <a:solidFill>
                  <a:srgbClr val="5E368D"/>
                </a:solidFill>
                <a:latin typeface="Mac"/>
              </a:rPr>
              <a:t>Regional Restorative Practice (continuing into Phase II) </a:t>
            </a:r>
          </a:p>
          <a:p>
            <a:pPr marL="285750" indent="-285750">
              <a:buFont typeface="Arial"/>
              <a:buChar char="•"/>
            </a:pPr>
            <a:r>
              <a:rPr lang="en-US" sz="1600" dirty="0">
                <a:solidFill>
                  <a:srgbClr val="5E368D"/>
                </a:solidFill>
                <a:latin typeface="Mac"/>
              </a:rPr>
              <a:t>Regional Personal Transition (continuing into Phase II) </a:t>
            </a:r>
          </a:p>
        </p:txBody>
      </p:sp>
    </p:spTree>
    <p:extLst>
      <p:ext uri="{BB962C8B-B14F-4D97-AF65-F5344CB8AC3E}">
        <p14:creationId xmlns:p14="http://schemas.microsoft.com/office/powerpoint/2010/main" val="1472739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3" name="TextBox 2"/>
          <p:cNvSpPr txBox="1"/>
          <p:nvPr/>
        </p:nvSpPr>
        <p:spPr>
          <a:xfrm>
            <a:off x="173245" y="1762330"/>
            <a:ext cx="4402815" cy="1384995"/>
          </a:xfrm>
          <a:prstGeom prst="rect">
            <a:avLst/>
          </a:prstGeom>
          <a:noFill/>
        </p:spPr>
        <p:txBody>
          <a:bodyPr wrap="square" rtlCol="0">
            <a:spAutoFit/>
          </a:bodyPr>
          <a:lstStyle/>
          <a:p>
            <a:r>
              <a:rPr lang="en-US" sz="2800" b="1" dirty="0" smtClean="0">
                <a:solidFill>
                  <a:srgbClr val="5E368D"/>
                </a:solidFill>
                <a:latin typeface="Mac"/>
              </a:rPr>
              <a:t>Shankill</a:t>
            </a:r>
          </a:p>
          <a:p>
            <a:r>
              <a:rPr lang="en-US" sz="2800" b="1" dirty="0" smtClean="0">
                <a:solidFill>
                  <a:srgbClr val="5E368D"/>
                </a:solidFill>
                <a:latin typeface="Mac"/>
              </a:rPr>
              <a:t>Pre Market Engagement</a:t>
            </a:r>
          </a:p>
          <a:p>
            <a:r>
              <a:rPr lang="en-US" sz="2800" b="1" dirty="0" smtClean="0">
                <a:solidFill>
                  <a:srgbClr val="5E368D"/>
                </a:solidFill>
                <a:latin typeface="Mac"/>
              </a:rPr>
              <a:t>CIT Phase </a:t>
            </a:r>
            <a:r>
              <a:rPr lang="en-US" sz="2800" b="1" dirty="0">
                <a:solidFill>
                  <a:srgbClr val="5E368D"/>
                </a:solidFill>
                <a:latin typeface="Mac"/>
              </a:rPr>
              <a:t>2</a:t>
            </a:r>
            <a:endParaRPr lang="en-US" sz="2800" b="1" dirty="0" smtClean="0">
              <a:solidFill>
                <a:srgbClr val="5E368D"/>
              </a:solidFill>
              <a:latin typeface="Mac"/>
            </a:endParaRPr>
          </a:p>
        </p:txBody>
      </p:sp>
      <p:sp>
        <p:nvSpPr>
          <p:cNvPr id="4" name="TextBox 3"/>
          <p:cNvSpPr txBox="1"/>
          <p:nvPr/>
        </p:nvSpPr>
        <p:spPr>
          <a:xfrm>
            <a:off x="173245" y="3147325"/>
            <a:ext cx="2994237" cy="1477328"/>
          </a:xfrm>
          <a:prstGeom prst="rect">
            <a:avLst/>
          </a:prstGeom>
          <a:noFill/>
        </p:spPr>
        <p:txBody>
          <a:bodyPr wrap="square" rtlCol="0">
            <a:spAutoFit/>
          </a:bodyPr>
          <a:lstStyle/>
          <a:p>
            <a:endParaRPr lang="en-US" b="1" dirty="0">
              <a:solidFill>
                <a:srgbClr val="5E368D"/>
              </a:solidFill>
              <a:latin typeface="Mac"/>
            </a:endParaRPr>
          </a:p>
          <a:p>
            <a:r>
              <a:rPr lang="en-US" b="1" dirty="0" smtClean="0">
                <a:solidFill>
                  <a:srgbClr val="5E368D"/>
                </a:solidFill>
                <a:latin typeface="Mac"/>
              </a:rPr>
              <a:t>Greater Shankill &amp; </a:t>
            </a:r>
            <a:r>
              <a:rPr lang="en-US" b="1" dirty="0" err="1" smtClean="0">
                <a:solidFill>
                  <a:srgbClr val="5E368D"/>
                </a:solidFill>
                <a:latin typeface="Mac"/>
              </a:rPr>
              <a:t>Woodvale</a:t>
            </a:r>
            <a:endParaRPr lang="en-US" b="1" dirty="0" smtClean="0">
              <a:solidFill>
                <a:srgbClr val="5E368D"/>
              </a:solidFill>
              <a:latin typeface="Mac"/>
            </a:endParaRPr>
          </a:p>
          <a:p>
            <a:endParaRPr lang="en-US" b="1" dirty="0">
              <a:solidFill>
                <a:srgbClr val="5E368D"/>
              </a:solidFill>
              <a:latin typeface="Mac"/>
            </a:endParaRPr>
          </a:p>
          <a:p>
            <a:r>
              <a:rPr lang="en-US" b="1" dirty="0">
                <a:solidFill>
                  <a:srgbClr val="5E368D"/>
                </a:solidFill>
                <a:latin typeface="Mac"/>
              </a:rPr>
              <a:t>5</a:t>
            </a:r>
            <a:r>
              <a:rPr lang="en-US" b="1" dirty="0" smtClean="0">
                <a:solidFill>
                  <a:srgbClr val="5E368D"/>
                </a:solidFill>
                <a:latin typeface="Mac"/>
              </a:rPr>
              <a:t> May 2021</a:t>
            </a:r>
            <a:endParaRPr lang="en-US" b="1" dirty="0">
              <a:solidFill>
                <a:srgbClr val="5E368D"/>
              </a:solidFill>
              <a:latin typeface="Mac"/>
            </a:endParaRPr>
          </a:p>
        </p:txBody>
      </p:sp>
    </p:spTree>
    <p:extLst>
      <p:ext uri="{BB962C8B-B14F-4D97-AF65-F5344CB8AC3E}">
        <p14:creationId xmlns:p14="http://schemas.microsoft.com/office/powerpoint/2010/main" val="4134832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21"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99846" y="634604"/>
            <a:ext cx="6642202" cy="830997"/>
          </a:xfrm>
          <a:prstGeom prst="rect">
            <a:avLst/>
          </a:prstGeom>
          <a:noFill/>
        </p:spPr>
        <p:txBody>
          <a:bodyPr wrap="square" rtlCol="0">
            <a:spAutoFit/>
          </a:bodyPr>
          <a:lstStyle/>
          <a:p>
            <a:r>
              <a:rPr lang="en-US" sz="2400" b="1" dirty="0">
                <a:solidFill>
                  <a:srgbClr val="5E368D"/>
                </a:solidFill>
                <a:latin typeface="Mac"/>
              </a:rPr>
              <a:t>Tackling Paramilitary Activity, Criminality and </a:t>
            </a:r>
            <a:r>
              <a:rPr lang="en-US" sz="2400" b="1" dirty="0" err="1">
                <a:solidFill>
                  <a:srgbClr val="5E368D"/>
                </a:solidFill>
                <a:latin typeface="Mac"/>
              </a:rPr>
              <a:t>Organised</a:t>
            </a:r>
            <a:r>
              <a:rPr lang="en-US" sz="2400" b="1" dirty="0">
                <a:solidFill>
                  <a:srgbClr val="5E368D"/>
                </a:solidFill>
                <a:latin typeface="Mac"/>
              </a:rPr>
              <a:t> Crime </a:t>
            </a:r>
            <a:r>
              <a:rPr lang="en-US" sz="2400" b="1" dirty="0" err="1">
                <a:solidFill>
                  <a:srgbClr val="5E368D"/>
                </a:solidFill>
                <a:latin typeface="Mac"/>
              </a:rPr>
              <a:t>Programme</a:t>
            </a:r>
            <a:endParaRPr lang="en-US" sz="2400" b="1" dirty="0">
              <a:solidFill>
                <a:srgbClr val="5E368D"/>
              </a:solidFill>
              <a:latin typeface="Mac"/>
            </a:endParaRPr>
          </a:p>
        </p:txBody>
      </p:sp>
      <p:sp>
        <p:nvSpPr>
          <p:cNvPr id="7" name="TextBox 6"/>
          <p:cNvSpPr txBox="1"/>
          <p:nvPr/>
        </p:nvSpPr>
        <p:spPr>
          <a:xfrm>
            <a:off x="716890" y="1806854"/>
            <a:ext cx="7688275" cy="2308324"/>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The Communities in Transition Project is </a:t>
            </a:r>
            <a:r>
              <a:rPr lang="en-US" sz="1600" u="sng" dirty="0">
                <a:solidFill>
                  <a:srgbClr val="5E368D"/>
                </a:solidFill>
                <a:latin typeface="Mac"/>
              </a:rPr>
              <a:t>just one aspect </a:t>
            </a:r>
            <a:r>
              <a:rPr lang="en-US" sz="1600" dirty="0">
                <a:solidFill>
                  <a:srgbClr val="5E368D"/>
                </a:solidFill>
                <a:latin typeface="Mac"/>
              </a:rPr>
              <a:t>of the NI Executive’s Action Plan on Tackling Paramilitary Activity, Criminality and </a:t>
            </a:r>
            <a:r>
              <a:rPr lang="en-US" sz="1600" dirty="0" err="1">
                <a:solidFill>
                  <a:srgbClr val="5E368D"/>
                </a:solidFill>
                <a:latin typeface="Mac"/>
              </a:rPr>
              <a:t>Organised</a:t>
            </a:r>
            <a:r>
              <a:rPr lang="en-US" sz="1600" dirty="0">
                <a:solidFill>
                  <a:srgbClr val="5E368D"/>
                </a:solidFill>
                <a:latin typeface="Mac"/>
              </a:rPr>
              <a:t> Crime.</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a:t>
            </a:r>
            <a:r>
              <a:rPr lang="en-US" sz="1600" dirty="0" err="1">
                <a:solidFill>
                  <a:srgbClr val="5E368D"/>
                </a:solidFill>
                <a:latin typeface="Mac"/>
              </a:rPr>
              <a:t>Programme</a:t>
            </a:r>
            <a:r>
              <a:rPr lang="en-US" sz="1600" dirty="0">
                <a:solidFill>
                  <a:srgbClr val="5E368D"/>
                </a:solidFill>
                <a:latin typeface="Mac"/>
              </a:rPr>
              <a:t> funds a wide variety of activity, such as policing responses, dedicated women’s </a:t>
            </a:r>
            <a:r>
              <a:rPr lang="en-US" sz="1600" dirty="0" err="1">
                <a:solidFill>
                  <a:srgbClr val="5E368D"/>
                </a:solidFill>
                <a:latin typeface="Mac"/>
              </a:rPr>
              <a:t>programmes</a:t>
            </a:r>
            <a:r>
              <a:rPr lang="en-US" sz="1600" dirty="0">
                <a:solidFill>
                  <a:srgbClr val="5E368D"/>
                </a:solidFill>
                <a:latin typeface="Mac"/>
              </a:rPr>
              <a:t>, and a number of youth interventions – to name a few.</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Achieving a lasting impact on these issues will require all parts of the </a:t>
            </a:r>
            <a:r>
              <a:rPr lang="en-US" sz="1600" dirty="0" err="1">
                <a:solidFill>
                  <a:srgbClr val="5E368D"/>
                </a:solidFill>
                <a:latin typeface="Mac"/>
              </a:rPr>
              <a:t>Programme</a:t>
            </a:r>
            <a:r>
              <a:rPr lang="en-US" sz="1600" dirty="0">
                <a:solidFill>
                  <a:srgbClr val="5E368D"/>
                </a:solidFill>
                <a:latin typeface="Mac"/>
              </a:rPr>
              <a:t> working together.</a:t>
            </a:r>
          </a:p>
        </p:txBody>
      </p:sp>
    </p:spTree>
    <p:extLst>
      <p:ext uri="{BB962C8B-B14F-4D97-AF65-F5344CB8AC3E}">
        <p14:creationId xmlns:p14="http://schemas.microsoft.com/office/powerpoint/2010/main" val="296142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77901" y="526694"/>
            <a:ext cx="6320333" cy="461665"/>
          </a:xfrm>
          <a:prstGeom prst="rect">
            <a:avLst/>
          </a:prstGeom>
          <a:noFill/>
        </p:spPr>
        <p:txBody>
          <a:bodyPr wrap="square" rtlCol="0">
            <a:spAutoFit/>
          </a:bodyPr>
          <a:lstStyle/>
          <a:p>
            <a:r>
              <a:rPr lang="en-US" sz="2400" b="1" dirty="0">
                <a:solidFill>
                  <a:srgbClr val="5E368D"/>
                </a:solidFill>
                <a:latin typeface="Mac"/>
              </a:rPr>
              <a:t>Phase 2 Overview </a:t>
            </a:r>
          </a:p>
        </p:txBody>
      </p:sp>
      <p:sp>
        <p:nvSpPr>
          <p:cNvPr id="8" name="TextBox 7"/>
          <p:cNvSpPr txBox="1"/>
          <p:nvPr/>
        </p:nvSpPr>
        <p:spPr>
          <a:xfrm>
            <a:off x="457200" y="1200151"/>
            <a:ext cx="7717536" cy="3293209"/>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In July 2020, the NI Executive agreed in principle that subject to budget availability the Tackling Paramilitary Activity, Criminality and </a:t>
            </a:r>
            <a:r>
              <a:rPr lang="en-US" sz="1600" dirty="0" err="1">
                <a:solidFill>
                  <a:srgbClr val="5E368D"/>
                </a:solidFill>
                <a:latin typeface="Mac"/>
              </a:rPr>
              <a:t>Organised</a:t>
            </a:r>
            <a:r>
              <a:rPr lang="en-US" sz="1600" dirty="0">
                <a:solidFill>
                  <a:srgbClr val="5E368D"/>
                </a:solidFill>
                <a:latin typeface="Mac"/>
              </a:rPr>
              <a:t> Crime </a:t>
            </a:r>
            <a:r>
              <a:rPr lang="en-US" sz="1600" dirty="0" err="1">
                <a:solidFill>
                  <a:srgbClr val="5E368D"/>
                </a:solidFill>
                <a:latin typeface="Mac"/>
              </a:rPr>
              <a:t>Programme</a:t>
            </a:r>
            <a:r>
              <a:rPr lang="en-US" sz="1600" dirty="0">
                <a:solidFill>
                  <a:srgbClr val="5E368D"/>
                </a:solidFill>
                <a:latin typeface="Mac"/>
              </a:rPr>
              <a:t> should be extended to support delivery from April 2021 – March 2024.</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Following discussions between the NI Executive and HMT a budget for the </a:t>
            </a:r>
            <a:r>
              <a:rPr lang="en-US" sz="1600" dirty="0" err="1">
                <a:solidFill>
                  <a:srgbClr val="5E368D"/>
                </a:solidFill>
                <a:latin typeface="Mac"/>
              </a:rPr>
              <a:t>Programme</a:t>
            </a:r>
            <a:r>
              <a:rPr lang="en-US" sz="1600" dirty="0">
                <a:solidFill>
                  <a:srgbClr val="5E368D"/>
                </a:solidFill>
                <a:latin typeface="Mac"/>
              </a:rPr>
              <a:t> was confirmed in late February 2021.</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Communities in Transition Project will be supported through a contribution of £10m over three years.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We will continue to work with Ministers to identify other funds that could be accessed to augment this allocation and support further delivery. </a:t>
            </a:r>
          </a:p>
        </p:txBody>
      </p:sp>
    </p:spTree>
    <p:extLst>
      <p:ext uri="{BB962C8B-B14F-4D97-AF65-F5344CB8AC3E}">
        <p14:creationId xmlns:p14="http://schemas.microsoft.com/office/powerpoint/2010/main" val="3775974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72998" y="497434"/>
            <a:ext cx="5961888" cy="461665"/>
          </a:xfrm>
          <a:prstGeom prst="rect">
            <a:avLst/>
          </a:prstGeom>
          <a:noFill/>
        </p:spPr>
        <p:txBody>
          <a:bodyPr wrap="square" rtlCol="0">
            <a:spAutoFit/>
          </a:bodyPr>
          <a:lstStyle/>
          <a:p>
            <a:r>
              <a:rPr lang="en-US" sz="2400" b="1" dirty="0">
                <a:solidFill>
                  <a:srgbClr val="5E368D"/>
                </a:solidFill>
                <a:latin typeface="Mac"/>
              </a:rPr>
              <a:t>Plans for </a:t>
            </a:r>
            <a:r>
              <a:rPr lang="en-US" sz="2400" b="1" dirty="0" smtClean="0">
                <a:solidFill>
                  <a:srgbClr val="5E368D"/>
                </a:solidFill>
                <a:latin typeface="Mac"/>
              </a:rPr>
              <a:t>Shankill </a:t>
            </a:r>
            <a:r>
              <a:rPr lang="en-US" sz="2400" b="1" dirty="0">
                <a:solidFill>
                  <a:srgbClr val="5E368D"/>
                </a:solidFill>
                <a:latin typeface="Mac"/>
              </a:rPr>
              <a:t>– Phase II</a:t>
            </a:r>
          </a:p>
        </p:txBody>
      </p:sp>
      <p:sp>
        <p:nvSpPr>
          <p:cNvPr id="7" name="TextBox 6"/>
          <p:cNvSpPr txBox="1"/>
          <p:nvPr/>
        </p:nvSpPr>
        <p:spPr>
          <a:xfrm>
            <a:off x="775411" y="1272845"/>
            <a:ext cx="7746797" cy="2862322"/>
          </a:xfrm>
          <a:prstGeom prst="rect">
            <a:avLst/>
          </a:prstGeom>
          <a:noFill/>
        </p:spPr>
        <p:txBody>
          <a:bodyPr wrap="square" rtlCol="0">
            <a:spAutoFit/>
          </a:bodyPr>
          <a:lstStyle/>
          <a:p>
            <a:pPr marL="742950" lvl="1" indent="-285750">
              <a:buFont typeface="Arial"/>
              <a:buChar char="•"/>
            </a:pPr>
            <a:r>
              <a:rPr lang="en-US" dirty="0">
                <a:solidFill>
                  <a:srgbClr val="5E368D"/>
                </a:solidFill>
                <a:latin typeface="Mac"/>
              </a:rPr>
              <a:t>Health &amp; Wellbeing</a:t>
            </a:r>
          </a:p>
          <a:p>
            <a:pPr marL="742950" lvl="1" indent="-285750">
              <a:buFont typeface="Arial"/>
              <a:buChar char="•"/>
            </a:pPr>
            <a:r>
              <a:rPr lang="en-US" dirty="0">
                <a:solidFill>
                  <a:srgbClr val="5E368D"/>
                </a:solidFill>
                <a:latin typeface="Mac"/>
              </a:rPr>
              <a:t>Community Safety &amp; Policing</a:t>
            </a:r>
          </a:p>
          <a:p>
            <a:pPr marL="742950" lvl="1" indent="-285750">
              <a:buFont typeface="Arial"/>
              <a:buChar char="•"/>
            </a:pPr>
            <a:r>
              <a:rPr lang="en-US" dirty="0">
                <a:solidFill>
                  <a:srgbClr val="5E368D"/>
                </a:solidFill>
                <a:latin typeface="Mac"/>
              </a:rPr>
              <a:t>Capacity </a:t>
            </a:r>
            <a:r>
              <a:rPr lang="en-US" dirty="0" smtClean="0">
                <a:solidFill>
                  <a:srgbClr val="5E368D"/>
                </a:solidFill>
                <a:latin typeface="Mac"/>
              </a:rPr>
              <a:t>Building/Community Leadership</a:t>
            </a:r>
          </a:p>
          <a:p>
            <a:pPr marL="742950" lvl="1" indent="-285750">
              <a:buFont typeface="Arial"/>
              <a:buChar char="•"/>
            </a:pPr>
            <a:r>
              <a:rPr lang="en-US" dirty="0" smtClean="0">
                <a:solidFill>
                  <a:srgbClr val="5E368D"/>
                </a:solidFill>
                <a:latin typeface="Mac"/>
              </a:rPr>
              <a:t>Youth</a:t>
            </a:r>
            <a:endParaRPr lang="en-US" dirty="0">
              <a:solidFill>
                <a:srgbClr val="5E368D"/>
              </a:solidFill>
              <a:latin typeface="Mac"/>
            </a:endParaRPr>
          </a:p>
          <a:p>
            <a:endParaRPr lang="en-US" dirty="0">
              <a:solidFill>
                <a:srgbClr val="5E368D"/>
              </a:solidFill>
              <a:latin typeface="Mac"/>
            </a:endParaRPr>
          </a:p>
          <a:p>
            <a:pPr marL="285750" indent="-285750">
              <a:buFont typeface="Arial"/>
              <a:buChar char="•"/>
            </a:pPr>
            <a:r>
              <a:rPr lang="en-US" dirty="0">
                <a:solidFill>
                  <a:srgbClr val="5E368D"/>
                </a:solidFill>
                <a:latin typeface="Mac"/>
              </a:rPr>
              <a:t>The following projects were commissioned in Phase I and have slightly longer </a:t>
            </a:r>
            <a:r>
              <a:rPr lang="en-US" dirty="0" smtClean="0">
                <a:solidFill>
                  <a:srgbClr val="5E368D"/>
                </a:solidFill>
                <a:latin typeface="Mac"/>
              </a:rPr>
              <a:t>contracts, </a:t>
            </a:r>
            <a:r>
              <a:rPr lang="en-US" dirty="0">
                <a:solidFill>
                  <a:srgbClr val="5E368D"/>
                </a:solidFill>
                <a:latin typeface="Mac"/>
              </a:rPr>
              <a:t>which will continue into Phase </a:t>
            </a:r>
            <a:r>
              <a:rPr lang="en-US" dirty="0" smtClean="0">
                <a:solidFill>
                  <a:srgbClr val="5E368D"/>
                </a:solidFill>
                <a:latin typeface="Mac"/>
              </a:rPr>
              <a:t>II</a:t>
            </a:r>
            <a:endParaRPr lang="en-US" dirty="0">
              <a:solidFill>
                <a:srgbClr val="5E368D"/>
              </a:solidFill>
              <a:latin typeface="Mac"/>
            </a:endParaRPr>
          </a:p>
          <a:p>
            <a:pPr lvl="1"/>
            <a:endParaRPr lang="en-US" dirty="0">
              <a:solidFill>
                <a:srgbClr val="5E368D"/>
              </a:solidFill>
              <a:latin typeface="Mac"/>
            </a:endParaRPr>
          </a:p>
          <a:p>
            <a:pPr marL="742950" lvl="1" indent="-285750">
              <a:buFont typeface="Arial"/>
              <a:buChar char="•"/>
            </a:pPr>
            <a:r>
              <a:rPr lang="en-US" dirty="0">
                <a:solidFill>
                  <a:srgbClr val="5E368D"/>
                </a:solidFill>
                <a:latin typeface="Mac"/>
              </a:rPr>
              <a:t>Regional Restorative Practice</a:t>
            </a:r>
          </a:p>
          <a:p>
            <a:pPr marL="742950" lvl="1" indent="-285750">
              <a:buFont typeface="Arial"/>
              <a:buChar char="•"/>
            </a:pPr>
            <a:r>
              <a:rPr lang="en-US" dirty="0">
                <a:solidFill>
                  <a:srgbClr val="5E368D"/>
                </a:solidFill>
                <a:latin typeface="Mac"/>
              </a:rPr>
              <a:t>Regional Personal Transition</a:t>
            </a:r>
          </a:p>
        </p:txBody>
      </p:sp>
    </p:spTree>
    <p:extLst>
      <p:ext uri="{BB962C8B-B14F-4D97-AF65-F5344CB8AC3E}">
        <p14:creationId xmlns:p14="http://schemas.microsoft.com/office/powerpoint/2010/main" val="1974160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72998" y="592531"/>
            <a:ext cx="5457140" cy="461665"/>
          </a:xfrm>
          <a:prstGeom prst="rect">
            <a:avLst/>
          </a:prstGeom>
          <a:noFill/>
        </p:spPr>
        <p:txBody>
          <a:bodyPr wrap="square" rtlCol="0">
            <a:spAutoFit/>
          </a:bodyPr>
          <a:lstStyle/>
          <a:p>
            <a:r>
              <a:rPr lang="en-GB" sz="2400" b="1" dirty="0">
                <a:solidFill>
                  <a:srgbClr val="5E368D"/>
                </a:solidFill>
                <a:latin typeface="Mac"/>
              </a:rPr>
              <a:t>Health &amp; Wellbeing</a:t>
            </a:r>
          </a:p>
        </p:txBody>
      </p:sp>
      <p:sp>
        <p:nvSpPr>
          <p:cNvPr id="7" name="TextBox 6"/>
          <p:cNvSpPr txBox="1"/>
          <p:nvPr/>
        </p:nvSpPr>
        <p:spPr>
          <a:xfrm>
            <a:off x="672998" y="1345997"/>
            <a:ext cx="7841895" cy="3139321"/>
          </a:xfrm>
          <a:prstGeom prst="rect">
            <a:avLst/>
          </a:prstGeom>
          <a:noFill/>
        </p:spPr>
        <p:txBody>
          <a:bodyPr wrap="square" rtlCol="0">
            <a:spAutoFit/>
          </a:bodyPr>
          <a:lstStyle/>
          <a:p>
            <a:r>
              <a:rPr lang="en-US" dirty="0">
                <a:solidFill>
                  <a:srgbClr val="5E368D"/>
                </a:solidFill>
                <a:latin typeface="Mac"/>
              </a:rPr>
              <a:t>Phase </a:t>
            </a:r>
            <a:r>
              <a:rPr lang="en-US" dirty="0" smtClean="0">
                <a:solidFill>
                  <a:srgbClr val="5E368D"/>
                </a:solidFill>
                <a:latin typeface="Mac"/>
              </a:rPr>
              <a:t>II </a:t>
            </a:r>
            <a:r>
              <a:rPr lang="en-US" dirty="0">
                <a:solidFill>
                  <a:srgbClr val="5E368D"/>
                </a:solidFill>
                <a:latin typeface="Mac"/>
              </a:rPr>
              <a:t>of the project will:</a:t>
            </a:r>
          </a:p>
          <a:p>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Provide ongoing development and support to community champions and befrienders recruited in </a:t>
            </a:r>
            <a:r>
              <a:rPr lang="en-US" dirty="0" smtClean="0">
                <a:solidFill>
                  <a:srgbClr val="5E368D"/>
                </a:solidFill>
                <a:latin typeface="Mac"/>
              </a:rPr>
              <a:t>Phase I </a:t>
            </a:r>
            <a:r>
              <a:rPr lang="en-US" dirty="0">
                <a:solidFill>
                  <a:srgbClr val="5E368D"/>
                </a:solidFill>
                <a:latin typeface="Mac"/>
              </a:rPr>
              <a:t>to play a positive role in the community.</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Include flexibility for the delivery partner to establish the key health and wellbeing issues in the community and respond appropriately.</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Provide support for one to one targeted interventions where required.</a:t>
            </a:r>
          </a:p>
          <a:p>
            <a:r>
              <a:rPr lang="en-US" dirty="0">
                <a:solidFill>
                  <a:srgbClr val="5E368D"/>
                </a:solidFill>
                <a:latin typeface="Mac"/>
              </a:rPr>
              <a:t> </a:t>
            </a:r>
          </a:p>
          <a:p>
            <a:pPr marL="285750" indent="-285750">
              <a:buFont typeface="Arial" panose="020B0604020202020204" pitchFamily="34" charset="0"/>
              <a:buChar char="•"/>
            </a:pPr>
            <a:r>
              <a:rPr lang="en-US" b="1" dirty="0">
                <a:solidFill>
                  <a:srgbClr val="5E368D"/>
                </a:solidFill>
                <a:latin typeface="Mac"/>
              </a:rPr>
              <a:t>Estimated contract value - </a:t>
            </a:r>
            <a:r>
              <a:rPr lang="en-US" b="1" dirty="0" smtClean="0">
                <a:solidFill>
                  <a:srgbClr val="5E368D"/>
                </a:solidFill>
                <a:latin typeface="Mac"/>
              </a:rPr>
              <a:t>£95k </a:t>
            </a:r>
            <a:r>
              <a:rPr lang="en-US" b="1" dirty="0">
                <a:solidFill>
                  <a:srgbClr val="5E368D"/>
                </a:solidFill>
                <a:latin typeface="Mac"/>
              </a:rPr>
              <a:t>per annum</a:t>
            </a:r>
          </a:p>
        </p:txBody>
      </p:sp>
    </p:spTree>
    <p:extLst>
      <p:ext uri="{BB962C8B-B14F-4D97-AF65-F5344CB8AC3E}">
        <p14:creationId xmlns:p14="http://schemas.microsoft.com/office/powerpoint/2010/main" val="28001269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34010" y="416966"/>
            <a:ext cx="5786323" cy="461665"/>
          </a:xfrm>
          <a:prstGeom prst="rect">
            <a:avLst/>
          </a:prstGeom>
          <a:noFill/>
        </p:spPr>
        <p:txBody>
          <a:bodyPr wrap="square" rtlCol="0">
            <a:spAutoFit/>
          </a:bodyPr>
          <a:lstStyle/>
          <a:p>
            <a:r>
              <a:rPr lang="en-US" sz="2400" b="1" dirty="0">
                <a:solidFill>
                  <a:srgbClr val="5E368D"/>
                </a:solidFill>
                <a:latin typeface="Mac"/>
              </a:rPr>
              <a:t>Community Safety and Policing</a:t>
            </a:r>
          </a:p>
        </p:txBody>
      </p:sp>
      <p:sp>
        <p:nvSpPr>
          <p:cNvPr id="7" name="TextBox 6"/>
          <p:cNvSpPr txBox="1"/>
          <p:nvPr/>
        </p:nvSpPr>
        <p:spPr>
          <a:xfrm>
            <a:off x="621792" y="1148486"/>
            <a:ext cx="7827264" cy="3431709"/>
          </a:xfrm>
          <a:prstGeom prst="rect">
            <a:avLst/>
          </a:prstGeom>
          <a:noFill/>
        </p:spPr>
        <p:txBody>
          <a:bodyPr wrap="square" rtlCol="0">
            <a:spAutoFit/>
          </a:bodyPr>
          <a:lstStyle/>
          <a:p>
            <a:r>
              <a:rPr lang="en-US" dirty="0" smtClean="0">
                <a:solidFill>
                  <a:srgbClr val="5E368D"/>
                </a:solidFill>
                <a:latin typeface="Mac"/>
              </a:rPr>
              <a:t>Phase II </a:t>
            </a:r>
            <a:r>
              <a:rPr lang="en-US" dirty="0">
                <a:solidFill>
                  <a:srgbClr val="5E368D"/>
                </a:solidFill>
                <a:latin typeface="Mac"/>
              </a:rPr>
              <a:t>of the project will:</a:t>
            </a:r>
          </a:p>
          <a:p>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Provide support to continue the work of the community safety networks in </a:t>
            </a:r>
            <a:r>
              <a:rPr lang="en-US" dirty="0" smtClean="0">
                <a:solidFill>
                  <a:srgbClr val="5E368D"/>
                </a:solidFill>
                <a:latin typeface="Mac"/>
              </a:rPr>
              <a:t>Shankill and the existing Community Safety Network Forum</a:t>
            </a:r>
            <a:endParaRPr lang="en-US" dirty="0">
              <a:solidFill>
                <a:srgbClr val="5E368D"/>
              </a:solidFill>
              <a:latin typeface="Mac"/>
            </a:endParaRP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Have a renewed focus on community issues linked to the impact of </a:t>
            </a:r>
            <a:r>
              <a:rPr lang="en-US" dirty="0" err="1">
                <a:solidFill>
                  <a:srgbClr val="5E368D"/>
                </a:solidFill>
                <a:latin typeface="Mac"/>
              </a:rPr>
              <a:t>Paramilitarism</a:t>
            </a:r>
            <a:r>
              <a:rPr lang="en-US" dirty="0">
                <a:solidFill>
                  <a:srgbClr val="5E368D"/>
                </a:solidFill>
                <a:latin typeface="Mac"/>
              </a:rPr>
              <a:t> and coercive control in the </a:t>
            </a:r>
            <a:r>
              <a:rPr lang="en-US" dirty="0" smtClean="0">
                <a:solidFill>
                  <a:srgbClr val="5E368D"/>
                </a:solidFill>
                <a:latin typeface="Mac"/>
              </a:rPr>
              <a:t>area</a:t>
            </a:r>
            <a:endParaRPr lang="en-US" dirty="0">
              <a:solidFill>
                <a:srgbClr val="5E368D"/>
              </a:solidFill>
              <a:latin typeface="Mac"/>
            </a:endParaRP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Allow flexibility for the delivery partner in partnership with the community to identify the most appropriate response.</a:t>
            </a:r>
          </a:p>
          <a:p>
            <a:endParaRPr lang="en-US" sz="2000" dirty="0">
              <a:solidFill>
                <a:srgbClr val="5E368D"/>
              </a:solidFill>
            </a:endParaRPr>
          </a:p>
          <a:p>
            <a:pPr marL="285750" indent="-285750">
              <a:buFont typeface="Arial"/>
              <a:buChar char="•"/>
            </a:pPr>
            <a:r>
              <a:rPr lang="en-US" sz="1700" b="1" dirty="0">
                <a:solidFill>
                  <a:srgbClr val="5E368D"/>
                </a:solidFill>
                <a:latin typeface="Mac"/>
              </a:rPr>
              <a:t>Estimated Contract value - </a:t>
            </a:r>
            <a:r>
              <a:rPr lang="en-US" sz="1700" b="1" dirty="0" smtClean="0">
                <a:solidFill>
                  <a:srgbClr val="5E368D"/>
                </a:solidFill>
                <a:latin typeface="Mac"/>
              </a:rPr>
              <a:t>£100k </a:t>
            </a:r>
            <a:r>
              <a:rPr lang="en-US" sz="1700" b="1" dirty="0">
                <a:solidFill>
                  <a:srgbClr val="5E368D"/>
                </a:solidFill>
                <a:latin typeface="Mac"/>
              </a:rPr>
              <a:t>per annum</a:t>
            </a:r>
          </a:p>
        </p:txBody>
      </p:sp>
    </p:spTree>
    <p:extLst>
      <p:ext uri="{BB962C8B-B14F-4D97-AF65-F5344CB8AC3E}">
        <p14:creationId xmlns:p14="http://schemas.microsoft.com/office/powerpoint/2010/main" val="559348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7315"/>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77901" y="468173"/>
            <a:ext cx="5735117" cy="461665"/>
          </a:xfrm>
          <a:prstGeom prst="rect">
            <a:avLst/>
          </a:prstGeom>
          <a:noFill/>
        </p:spPr>
        <p:txBody>
          <a:bodyPr wrap="square" rtlCol="0">
            <a:spAutoFit/>
          </a:bodyPr>
          <a:lstStyle/>
          <a:p>
            <a:r>
              <a:rPr lang="en-US" sz="2400" b="1" dirty="0" smtClean="0">
                <a:solidFill>
                  <a:srgbClr val="5E368D"/>
                </a:solidFill>
                <a:latin typeface="Mac"/>
              </a:rPr>
              <a:t>Youth</a:t>
            </a:r>
            <a:endParaRPr lang="en-US" sz="2400" b="1" dirty="0">
              <a:solidFill>
                <a:srgbClr val="5E368D"/>
              </a:solidFill>
              <a:latin typeface="Mac"/>
            </a:endParaRPr>
          </a:p>
        </p:txBody>
      </p:sp>
      <p:sp>
        <p:nvSpPr>
          <p:cNvPr id="7" name="TextBox 6"/>
          <p:cNvSpPr txBox="1"/>
          <p:nvPr/>
        </p:nvSpPr>
        <p:spPr>
          <a:xfrm>
            <a:off x="702259" y="1492301"/>
            <a:ext cx="7563917" cy="923330"/>
          </a:xfrm>
          <a:prstGeom prst="rect">
            <a:avLst/>
          </a:prstGeom>
          <a:noFill/>
        </p:spPr>
        <p:txBody>
          <a:bodyPr wrap="square" rtlCol="0">
            <a:spAutoFit/>
          </a:bodyPr>
          <a:lstStyle/>
          <a:p>
            <a:r>
              <a:rPr lang="en-US" dirty="0">
                <a:solidFill>
                  <a:srgbClr val="5E368D"/>
                </a:solidFill>
                <a:latin typeface="Mac"/>
              </a:rPr>
              <a:t>Project </a:t>
            </a:r>
            <a:r>
              <a:rPr lang="en-US" dirty="0" smtClean="0">
                <a:solidFill>
                  <a:srgbClr val="5E368D"/>
                </a:solidFill>
                <a:latin typeface="Mac"/>
              </a:rPr>
              <a:t>content is still </a:t>
            </a:r>
            <a:r>
              <a:rPr lang="en-US" dirty="0">
                <a:solidFill>
                  <a:srgbClr val="5E368D"/>
                </a:solidFill>
                <a:latin typeface="Mac"/>
              </a:rPr>
              <a:t>being </a:t>
            </a:r>
            <a:r>
              <a:rPr lang="en-US" dirty="0" smtClean="0">
                <a:solidFill>
                  <a:srgbClr val="5E368D"/>
                </a:solidFill>
                <a:latin typeface="Mac"/>
              </a:rPr>
              <a:t>drafted.</a:t>
            </a:r>
            <a:endParaRPr lang="en-US" dirty="0">
              <a:solidFill>
                <a:srgbClr val="5E368D"/>
              </a:solidFill>
              <a:latin typeface="Mac"/>
            </a:endParaRPr>
          </a:p>
          <a:p>
            <a:endParaRPr lang="en-US" dirty="0">
              <a:solidFill>
                <a:srgbClr val="5E368D"/>
              </a:solidFill>
              <a:latin typeface="Mac"/>
            </a:endParaRPr>
          </a:p>
          <a:p>
            <a:pPr marL="285750" indent="-285750">
              <a:buFont typeface="Arial" panose="020B0604020202020204" pitchFamily="34" charset="0"/>
              <a:buChar char="•"/>
            </a:pPr>
            <a:r>
              <a:rPr lang="en-US" b="1" dirty="0">
                <a:solidFill>
                  <a:srgbClr val="5E368D"/>
                </a:solidFill>
                <a:latin typeface="Mac"/>
              </a:rPr>
              <a:t>Estimated contract value - £</a:t>
            </a:r>
            <a:r>
              <a:rPr lang="en-US" b="1" dirty="0" smtClean="0">
                <a:solidFill>
                  <a:srgbClr val="5E368D"/>
                </a:solidFill>
                <a:latin typeface="Mac"/>
              </a:rPr>
              <a:t>70k </a:t>
            </a:r>
            <a:r>
              <a:rPr lang="en-US" b="1" dirty="0">
                <a:solidFill>
                  <a:srgbClr val="5E368D"/>
                </a:solidFill>
                <a:latin typeface="Mac"/>
              </a:rPr>
              <a:t>per annum</a:t>
            </a:r>
          </a:p>
        </p:txBody>
      </p:sp>
    </p:spTree>
    <p:extLst>
      <p:ext uri="{BB962C8B-B14F-4D97-AF65-F5344CB8AC3E}">
        <p14:creationId xmlns:p14="http://schemas.microsoft.com/office/powerpoint/2010/main" val="31380592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1463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55955" y="380390"/>
            <a:ext cx="6203290" cy="830997"/>
          </a:xfrm>
          <a:prstGeom prst="rect">
            <a:avLst/>
          </a:prstGeom>
          <a:noFill/>
        </p:spPr>
        <p:txBody>
          <a:bodyPr wrap="square" rtlCol="0">
            <a:spAutoFit/>
          </a:bodyPr>
          <a:lstStyle/>
          <a:p>
            <a:r>
              <a:rPr lang="en-US" sz="2400" b="1" dirty="0">
                <a:solidFill>
                  <a:srgbClr val="5E368D"/>
                </a:solidFill>
                <a:latin typeface="Mac"/>
              </a:rPr>
              <a:t>Capacity </a:t>
            </a:r>
            <a:r>
              <a:rPr lang="en-US" sz="2400" b="1" dirty="0" smtClean="0">
                <a:solidFill>
                  <a:srgbClr val="5E368D"/>
                </a:solidFill>
                <a:latin typeface="Mac"/>
              </a:rPr>
              <a:t>Building/Community Leadership</a:t>
            </a:r>
            <a:endParaRPr lang="en-US" sz="2400" b="1" dirty="0">
              <a:solidFill>
                <a:srgbClr val="5E368D"/>
              </a:solidFill>
              <a:latin typeface="Mac"/>
            </a:endParaRPr>
          </a:p>
        </p:txBody>
      </p:sp>
      <p:sp>
        <p:nvSpPr>
          <p:cNvPr id="7" name="TextBox 6"/>
          <p:cNvSpPr txBox="1"/>
          <p:nvPr/>
        </p:nvSpPr>
        <p:spPr>
          <a:xfrm>
            <a:off x="555955" y="1499616"/>
            <a:ext cx="8130845" cy="1569660"/>
          </a:xfrm>
          <a:prstGeom prst="rect">
            <a:avLst/>
          </a:prstGeom>
          <a:noFill/>
        </p:spPr>
        <p:txBody>
          <a:bodyPr wrap="square" rtlCol="0">
            <a:spAutoFit/>
          </a:bodyPr>
          <a:lstStyle/>
          <a:p>
            <a:r>
              <a:rPr lang="en-US" sz="1600" dirty="0">
                <a:solidFill>
                  <a:srgbClr val="5E368D"/>
                </a:solidFill>
                <a:latin typeface="Mac"/>
              </a:rPr>
              <a:t>Phase </a:t>
            </a:r>
            <a:r>
              <a:rPr lang="en-US" sz="1600" dirty="0" smtClean="0">
                <a:solidFill>
                  <a:srgbClr val="5E368D"/>
                </a:solidFill>
                <a:latin typeface="Mac"/>
              </a:rPr>
              <a:t>II </a:t>
            </a:r>
            <a:r>
              <a:rPr lang="en-US" sz="1600" dirty="0">
                <a:solidFill>
                  <a:srgbClr val="5E368D"/>
                </a:solidFill>
                <a:latin typeface="Mac"/>
              </a:rPr>
              <a:t>of the project will:</a:t>
            </a:r>
          </a:p>
          <a:p>
            <a:endParaRPr lang="en-US" sz="1600" dirty="0">
              <a:solidFill>
                <a:srgbClr val="5E368D"/>
              </a:solidFill>
              <a:latin typeface="Mac"/>
            </a:endParaRPr>
          </a:p>
          <a:p>
            <a:pPr marL="285750" indent="-285750">
              <a:buFont typeface="Arial" panose="020B0604020202020204" pitchFamily="34" charset="0"/>
              <a:buChar char="•"/>
            </a:pPr>
            <a:r>
              <a:rPr lang="en-US" sz="1600" dirty="0">
                <a:solidFill>
                  <a:srgbClr val="5E368D"/>
                </a:solidFill>
                <a:latin typeface="Mac"/>
              </a:rPr>
              <a:t>Provide capacity building to individuals who aspire to be role models in the community. </a:t>
            </a:r>
          </a:p>
          <a:p>
            <a:endParaRPr lang="en-US" sz="1600" dirty="0">
              <a:solidFill>
                <a:srgbClr val="5E368D"/>
              </a:solidFill>
              <a:latin typeface="Mac"/>
            </a:endParaRPr>
          </a:p>
          <a:p>
            <a:pPr marL="285750" indent="-285750">
              <a:buFont typeface="Arial" panose="020B0604020202020204" pitchFamily="34" charset="0"/>
              <a:buChar char="•"/>
            </a:pPr>
            <a:r>
              <a:rPr lang="en-US" sz="1600" b="1" dirty="0">
                <a:solidFill>
                  <a:srgbClr val="5E368D"/>
                </a:solidFill>
                <a:latin typeface="Mac"/>
              </a:rPr>
              <a:t>Estimated contract value - </a:t>
            </a:r>
            <a:r>
              <a:rPr lang="en-US" sz="1600" b="1" dirty="0" smtClean="0">
                <a:solidFill>
                  <a:srgbClr val="5E368D"/>
                </a:solidFill>
                <a:latin typeface="Mac"/>
              </a:rPr>
              <a:t>£45k </a:t>
            </a:r>
            <a:r>
              <a:rPr lang="en-US" sz="1600" b="1" dirty="0">
                <a:solidFill>
                  <a:srgbClr val="5E368D"/>
                </a:solidFill>
                <a:latin typeface="Mac"/>
              </a:rPr>
              <a:t>per annum</a:t>
            </a:r>
          </a:p>
        </p:txBody>
      </p:sp>
    </p:spTree>
    <p:extLst>
      <p:ext uri="{BB962C8B-B14F-4D97-AF65-F5344CB8AC3E}">
        <p14:creationId xmlns:p14="http://schemas.microsoft.com/office/powerpoint/2010/main" val="2435152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07162" y="424282"/>
            <a:ext cx="5998464" cy="461665"/>
          </a:xfrm>
          <a:prstGeom prst="rect">
            <a:avLst/>
          </a:prstGeom>
          <a:noFill/>
        </p:spPr>
        <p:txBody>
          <a:bodyPr wrap="square" rtlCol="0">
            <a:spAutoFit/>
          </a:bodyPr>
          <a:lstStyle/>
          <a:p>
            <a:r>
              <a:rPr lang="en-US" sz="2400" b="1" dirty="0">
                <a:solidFill>
                  <a:srgbClr val="5E368D"/>
                </a:solidFill>
                <a:latin typeface="Mac"/>
              </a:rPr>
              <a:t>Ex-Prisoners</a:t>
            </a:r>
            <a:r>
              <a:rPr lang="en-US" b="1" dirty="0">
                <a:solidFill>
                  <a:srgbClr val="5E368D"/>
                </a:solidFill>
                <a:latin typeface="Mac"/>
              </a:rPr>
              <a:t> </a:t>
            </a:r>
            <a:r>
              <a:rPr lang="en-US" sz="2400" b="1" dirty="0">
                <a:solidFill>
                  <a:srgbClr val="5E368D"/>
                </a:solidFill>
                <a:latin typeface="Mac"/>
              </a:rPr>
              <a:t>Support </a:t>
            </a:r>
            <a:r>
              <a:rPr lang="en-US" sz="2400" b="1" dirty="0" err="1">
                <a:solidFill>
                  <a:srgbClr val="5E368D"/>
                </a:solidFill>
                <a:latin typeface="Mac"/>
              </a:rPr>
              <a:t>Programme</a:t>
            </a:r>
            <a:endParaRPr lang="en-US" sz="2400" b="1" dirty="0">
              <a:solidFill>
                <a:srgbClr val="5E368D"/>
              </a:solidFill>
              <a:latin typeface="Mac"/>
            </a:endParaRPr>
          </a:p>
        </p:txBody>
      </p:sp>
      <p:sp>
        <p:nvSpPr>
          <p:cNvPr id="7" name="TextBox 6"/>
          <p:cNvSpPr txBox="1"/>
          <p:nvPr/>
        </p:nvSpPr>
        <p:spPr>
          <a:xfrm>
            <a:off x="855879" y="1302106"/>
            <a:ext cx="7666330" cy="2585323"/>
          </a:xfrm>
          <a:prstGeom prst="rect">
            <a:avLst/>
          </a:prstGeom>
          <a:noFill/>
        </p:spPr>
        <p:txBody>
          <a:bodyPr wrap="square" rtlCol="0">
            <a:spAutoFit/>
          </a:bodyPr>
          <a:lstStyle/>
          <a:p>
            <a:r>
              <a:rPr lang="en-GB" dirty="0">
                <a:solidFill>
                  <a:srgbClr val="7030A0"/>
                </a:solidFill>
                <a:latin typeface="Mac"/>
              </a:rPr>
              <a:t>Project will continue until March 2022 and is currently:</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Working towards building acceptance of ex-prisoners in the community and </a:t>
            </a:r>
            <a:r>
              <a:rPr lang="en-US" dirty="0" err="1">
                <a:solidFill>
                  <a:srgbClr val="5E368D"/>
                </a:solidFill>
                <a:latin typeface="Mac"/>
              </a:rPr>
              <a:t>realise</a:t>
            </a:r>
            <a:r>
              <a:rPr lang="en-US" dirty="0">
                <a:solidFill>
                  <a:srgbClr val="5E368D"/>
                </a:solidFill>
                <a:latin typeface="Mac"/>
              </a:rPr>
              <a:t> the positive contribution to society they have to make</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Providing support services including advocacy, welfare rights and mental health support</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b="1" dirty="0">
                <a:solidFill>
                  <a:srgbClr val="5E368D"/>
                </a:solidFill>
                <a:latin typeface="Mac"/>
              </a:rPr>
              <a:t>Contract value - £110,000 (covers 4 areas)</a:t>
            </a:r>
            <a:endParaRPr lang="en-GB" b="1" dirty="0"/>
          </a:p>
        </p:txBody>
      </p:sp>
    </p:spTree>
    <p:extLst>
      <p:ext uri="{BB962C8B-B14F-4D97-AF65-F5344CB8AC3E}">
        <p14:creationId xmlns:p14="http://schemas.microsoft.com/office/powerpoint/2010/main" val="29097638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746150" y="577901"/>
            <a:ext cx="5837530" cy="461665"/>
          </a:xfrm>
          <a:prstGeom prst="rect">
            <a:avLst/>
          </a:prstGeom>
          <a:noFill/>
        </p:spPr>
        <p:txBody>
          <a:bodyPr wrap="square" rtlCol="0">
            <a:spAutoFit/>
          </a:bodyPr>
          <a:lstStyle/>
          <a:p>
            <a:r>
              <a:rPr lang="en-US" sz="2400" b="1" dirty="0">
                <a:solidFill>
                  <a:srgbClr val="5E368D"/>
                </a:solidFill>
                <a:latin typeface="Mac"/>
              </a:rPr>
              <a:t>Restorative Practice</a:t>
            </a:r>
          </a:p>
        </p:txBody>
      </p:sp>
      <p:sp>
        <p:nvSpPr>
          <p:cNvPr id="7" name="TextBox 6"/>
          <p:cNvSpPr txBox="1"/>
          <p:nvPr/>
        </p:nvSpPr>
        <p:spPr>
          <a:xfrm>
            <a:off x="870509" y="1558138"/>
            <a:ext cx="7578547"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5E368D"/>
                </a:solidFill>
                <a:latin typeface="Mac"/>
              </a:rPr>
              <a:t>The Regional Restorative Practice Project runs until August 2021.</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Named the STARS (Striving Towards A Restorative Society) </a:t>
            </a:r>
            <a:r>
              <a:rPr lang="en-US" dirty="0" err="1">
                <a:solidFill>
                  <a:srgbClr val="5E368D"/>
                </a:solidFill>
                <a:latin typeface="Mac"/>
              </a:rPr>
              <a:t>Programme</a:t>
            </a:r>
            <a:r>
              <a:rPr lang="en-US" dirty="0">
                <a:solidFill>
                  <a:srgbClr val="5E368D"/>
                </a:solidFill>
                <a:latin typeface="Mac"/>
              </a:rPr>
              <a:t>, it has been delivered across all 8 CIT areas of focus.</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a:solidFill>
                  <a:srgbClr val="5E368D"/>
                </a:solidFill>
                <a:latin typeface="Mac"/>
              </a:rPr>
              <a:t>A separate engagement process will take place over the coming months to establish the key features and timings for a future version of this important initiative.</a:t>
            </a:r>
          </a:p>
        </p:txBody>
      </p:sp>
    </p:spTree>
    <p:extLst>
      <p:ext uri="{BB962C8B-B14F-4D97-AF65-F5344CB8AC3E}">
        <p14:creationId xmlns:p14="http://schemas.microsoft.com/office/powerpoint/2010/main" val="3440597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415765" y="621106"/>
            <a:ext cx="6380056" cy="461665"/>
          </a:xfrm>
          <a:prstGeom prst="rect">
            <a:avLst/>
          </a:prstGeom>
          <a:noFill/>
        </p:spPr>
        <p:txBody>
          <a:bodyPr wrap="square" rtlCol="0">
            <a:spAutoFit/>
          </a:bodyPr>
          <a:lstStyle/>
          <a:p>
            <a:r>
              <a:rPr lang="en-US" sz="2400" b="1" dirty="0" smtClean="0">
                <a:solidFill>
                  <a:srgbClr val="5E368D"/>
                </a:solidFill>
                <a:latin typeface="Mac"/>
              </a:rPr>
              <a:t>Format of Tender Response</a:t>
            </a:r>
            <a:endParaRPr lang="en-US" sz="2400" b="1" dirty="0">
              <a:solidFill>
                <a:srgbClr val="5E368D"/>
              </a:solidFill>
              <a:latin typeface="Mac"/>
            </a:endParaRPr>
          </a:p>
        </p:txBody>
      </p:sp>
      <p:sp>
        <p:nvSpPr>
          <p:cNvPr id="9" name="TextBox 8"/>
          <p:cNvSpPr txBox="1"/>
          <p:nvPr/>
        </p:nvSpPr>
        <p:spPr>
          <a:xfrm>
            <a:off x="415765" y="1459042"/>
            <a:ext cx="7115192"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5E368D"/>
                </a:solidFill>
                <a:latin typeface="Mac"/>
              </a:rPr>
              <a:t>AC1: Understanding of the Community Context</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smtClean="0">
                <a:solidFill>
                  <a:srgbClr val="5E368D"/>
                </a:solidFill>
                <a:latin typeface="Mac"/>
              </a:rPr>
              <a:t>AC2: Key Personnel Experience</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smtClean="0">
                <a:solidFill>
                  <a:srgbClr val="5E368D"/>
                </a:solidFill>
                <a:latin typeface="Mac"/>
              </a:rPr>
              <a:t>AC3: Methodology</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smtClean="0">
                <a:solidFill>
                  <a:srgbClr val="5E368D"/>
                </a:solidFill>
                <a:latin typeface="Mac"/>
              </a:rPr>
              <a:t>AC4: Project Management Approach. This now also includes an optional section on forming partnerships and describing the roles of various partners in project delivery </a:t>
            </a:r>
            <a:endParaRPr lang="en-US" dirty="0">
              <a:solidFill>
                <a:srgbClr val="5E368D"/>
              </a:solidFill>
              <a:latin typeface="Mac"/>
            </a:endParaRPr>
          </a:p>
        </p:txBody>
      </p:sp>
    </p:spTree>
    <p:extLst>
      <p:ext uri="{BB962C8B-B14F-4D97-AF65-F5344CB8AC3E}">
        <p14:creationId xmlns:p14="http://schemas.microsoft.com/office/powerpoint/2010/main" val="740012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7" name="Rectangle 6"/>
          <p:cNvSpPr/>
          <p:nvPr/>
        </p:nvSpPr>
        <p:spPr>
          <a:xfrm>
            <a:off x="541325" y="205979"/>
            <a:ext cx="6033820" cy="461665"/>
          </a:xfrm>
          <a:prstGeom prst="rect">
            <a:avLst/>
          </a:prstGeom>
        </p:spPr>
        <p:txBody>
          <a:bodyPr wrap="square">
            <a:spAutoFit/>
          </a:bodyPr>
          <a:lstStyle/>
          <a:p>
            <a:pPr algn="ctr"/>
            <a:r>
              <a:rPr lang="en-US" sz="2400" b="1" dirty="0">
                <a:solidFill>
                  <a:srgbClr val="5E368D"/>
                </a:solidFill>
                <a:latin typeface="Mac"/>
              </a:rPr>
              <a:t>Communities in Transition Context</a:t>
            </a:r>
          </a:p>
        </p:txBody>
      </p:sp>
      <p:sp>
        <p:nvSpPr>
          <p:cNvPr id="8" name="Rectangle 7"/>
          <p:cNvSpPr/>
          <p:nvPr/>
        </p:nvSpPr>
        <p:spPr>
          <a:xfrm>
            <a:off x="395021" y="1581723"/>
            <a:ext cx="8207653" cy="2308324"/>
          </a:xfrm>
          <a:prstGeom prst="rect">
            <a:avLst/>
          </a:prstGeom>
        </p:spPr>
        <p:txBody>
          <a:bodyPr wrap="square">
            <a:spAutoFit/>
          </a:bodyPr>
          <a:lstStyle/>
          <a:p>
            <a:pPr marL="285750" indent="-285750" algn="just">
              <a:buFont typeface="Arial"/>
              <a:buChar char="•"/>
            </a:pPr>
            <a:r>
              <a:rPr lang="en-US" sz="1600" dirty="0">
                <a:solidFill>
                  <a:srgbClr val="5E368D"/>
                </a:solidFill>
                <a:latin typeface="Mac"/>
              </a:rPr>
              <a:t>Executive Action Plan on Tackling Paramilitary Activity, Criminality and </a:t>
            </a:r>
            <a:r>
              <a:rPr lang="en-US" sz="1600" dirty="0" err="1">
                <a:solidFill>
                  <a:srgbClr val="5E368D"/>
                </a:solidFill>
                <a:latin typeface="Mac"/>
              </a:rPr>
              <a:t>Organised</a:t>
            </a:r>
            <a:r>
              <a:rPr lang="en-US" sz="1600" dirty="0">
                <a:solidFill>
                  <a:srgbClr val="5E368D"/>
                </a:solidFill>
                <a:latin typeface="Mac"/>
              </a:rPr>
              <a:t> Crime (July 2016) contains 38 actions to be delivered by various Departments and </a:t>
            </a:r>
            <a:r>
              <a:rPr lang="en-US" sz="1600" dirty="0" smtClean="0">
                <a:solidFill>
                  <a:srgbClr val="5E368D"/>
                </a:solidFill>
                <a:latin typeface="Mac"/>
              </a:rPr>
              <a:t>agencies.</a:t>
            </a:r>
            <a:endParaRPr lang="en-US" sz="1600" dirty="0">
              <a:solidFill>
                <a:srgbClr val="5E368D"/>
              </a:solidFill>
              <a:latin typeface="Mac"/>
            </a:endParaRPr>
          </a:p>
          <a:p>
            <a:pPr marL="285750" indent="-285750" algn="just">
              <a:buFont typeface="Arial"/>
              <a:buChar char="•"/>
            </a:pPr>
            <a:endParaRPr lang="en-US" sz="1600" dirty="0">
              <a:solidFill>
                <a:srgbClr val="5E368D"/>
              </a:solidFill>
              <a:latin typeface="Mac"/>
            </a:endParaRPr>
          </a:p>
          <a:p>
            <a:pPr marL="285750" indent="-285750" algn="just">
              <a:buFont typeface="Arial"/>
              <a:buChar char="•"/>
            </a:pPr>
            <a:r>
              <a:rPr lang="en-US" sz="1600" dirty="0">
                <a:solidFill>
                  <a:srgbClr val="5E368D"/>
                </a:solidFill>
                <a:latin typeface="Mac"/>
              </a:rPr>
              <a:t>The Executive Office is leading delivery of Action B4:</a:t>
            </a:r>
          </a:p>
          <a:p>
            <a:pPr marL="285750" indent="-285750" algn="just">
              <a:buFont typeface="Arial"/>
              <a:buChar char="•"/>
            </a:pPr>
            <a:endParaRPr lang="en-US" sz="1600" dirty="0">
              <a:solidFill>
                <a:srgbClr val="5E368D"/>
              </a:solidFill>
              <a:latin typeface="Mac"/>
            </a:endParaRPr>
          </a:p>
          <a:p>
            <a:pPr algn="just"/>
            <a:r>
              <a:rPr lang="en-GB" sz="1600" b="1" dirty="0">
                <a:solidFill>
                  <a:srgbClr val="5E368D"/>
                </a:solidFill>
                <a:latin typeface="Mac"/>
                <a:ea typeface="Calibri" panose="020F0502020204030204" pitchFamily="34" charset="0"/>
                <a:cs typeface="Calibri"/>
              </a:rPr>
              <a:t>“The Executive should establish a fund to support ambitious initiatives aimed at building capacity in </a:t>
            </a:r>
            <a:r>
              <a:rPr lang="en-GB" sz="1600" b="1" u="sng" dirty="0">
                <a:solidFill>
                  <a:srgbClr val="5E368D"/>
                </a:solidFill>
                <a:latin typeface="Mac"/>
                <a:ea typeface="Calibri" panose="020F0502020204030204" pitchFamily="34" charset="0"/>
                <a:cs typeface="Calibri"/>
              </a:rPr>
              <a:t>communities in transition</a:t>
            </a:r>
            <a:r>
              <a:rPr lang="en-GB" sz="1600" b="1" dirty="0">
                <a:solidFill>
                  <a:srgbClr val="5E368D"/>
                </a:solidFill>
                <a:latin typeface="Mac"/>
                <a:ea typeface="Calibri" panose="020F0502020204030204" pitchFamily="34" charset="0"/>
                <a:cs typeface="Calibri"/>
              </a:rPr>
              <a:t>, including through developing partnerships across civil society and across community divisions.”</a:t>
            </a:r>
            <a:endParaRPr lang="en-GB" sz="1600" dirty="0">
              <a:solidFill>
                <a:srgbClr val="5E368D"/>
              </a:solidFill>
              <a:latin typeface="Mac"/>
              <a:ea typeface="Calibri" panose="020F0502020204030204" pitchFamily="34" charset="0"/>
              <a:cs typeface="Calibri"/>
            </a:endParaRPr>
          </a:p>
        </p:txBody>
      </p:sp>
    </p:spTree>
    <p:extLst>
      <p:ext uri="{BB962C8B-B14F-4D97-AF65-F5344CB8AC3E}">
        <p14:creationId xmlns:p14="http://schemas.microsoft.com/office/powerpoint/2010/main" val="80459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415765" y="621106"/>
            <a:ext cx="6380056" cy="461665"/>
          </a:xfrm>
          <a:prstGeom prst="rect">
            <a:avLst/>
          </a:prstGeom>
          <a:noFill/>
        </p:spPr>
        <p:txBody>
          <a:bodyPr wrap="square" rtlCol="0">
            <a:spAutoFit/>
          </a:bodyPr>
          <a:lstStyle/>
          <a:p>
            <a:r>
              <a:rPr lang="en-US" sz="2400" b="1" dirty="0" smtClean="0">
                <a:solidFill>
                  <a:srgbClr val="5E368D"/>
                </a:solidFill>
                <a:latin typeface="Mac"/>
              </a:rPr>
              <a:t>Forming Partnerships and Consortia</a:t>
            </a:r>
            <a:endParaRPr lang="en-US" sz="2400" b="1" dirty="0">
              <a:solidFill>
                <a:srgbClr val="5E368D"/>
              </a:solidFill>
              <a:latin typeface="Mac"/>
            </a:endParaRPr>
          </a:p>
        </p:txBody>
      </p:sp>
      <p:sp>
        <p:nvSpPr>
          <p:cNvPr id="9" name="TextBox 8"/>
          <p:cNvSpPr txBox="1"/>
          <p:nvPr/>
        </p:nvSpPr>
        <p:spPr>
          <a:xfrm>
            <a:off x="415764" y="1459042"/>
            <a:ext cx="7926851" cy="3416320"/>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5E368D"/>
                </a:solidFill>
                <a:latin typeface="Mac"/>
              </a:rPr>
              <a:t>The Communities in Transition Project would welcome the formation of partnerships or consortia to assist in project delivery.</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smtClean="0">
                <a:solidFill>
                  <a:srgbClr val="5E368D"/>
                </a:solidFill>
                <a:latin typeface="Mac"/>
              </a:rPr>
              <a:t>It is not essential to submit bids in partnership with other organisations, only if it aids the project in a meaningful way.</a:t>
            </a:r>
          </a:p>
          <a:p>
            <a:pPr marL="285750" indent="-285750">
              <a:buFont typeface="Arial" panose="020B0604020202020204" pitchFamily="34" charset="0"/>
              <a:buChar char="•"/>
            </a:pPr>
            <a:endParaRPr lang="en-US" dirty="0">
              <a:solidFill>
                <a:srgbClr val="5E368D"/>
              </a:solidFill>
              <a:latin typeface="Mac"/>
            </a:endParaRPr>
          </a:p>
          <a:p>
            <a:pPr marL="285750" indent="-285750">
              <a:buFont typeface="Arial" panose="020B0604020202020204" pitchFamily="34" charset="0"/>
              <a:buChar char="•"/>
            </a:pPr>
            <a:r>
              <a:rPr lang="en-US" dirty="0" smtClean="0">
                <a:solidFill>
                  <a:srgbClr val="5E368D"/>
                </a:solidFill>
                <a:latin typeface="Mac"/>
              </a:rPr>
              <a:t>Partners do not have to have attended this session, the tender process is open to any eligible organisation.</a:t>
            </a:r>
          </a:p>
          <a:p>
            <a:pPr marL="285750" indent="-285750">
              <a:buFont typeface="Arial" panose="020B0604020202020204" pitchFamily="34" charset="0"/>
              <a:buChar char="•"/>
            </a:pPr>
            <a:endParaRPr lang="en-US" dirty="0" smtClean="0">
              <a:solidFill>
                <a:srgbClr val="5E368D"/>
              </a:solidFill>
              <a:latin typeface="Mac"/>
            </a:endParaRPr>
          </a:p>
          <a:p>
            <a:pPr marL="285750" indent="-285750">
              <a:buFont typeface="Arial" panose="020B0604020202020204" pitchFamily="34" charset="0"/>
              <a:buChar char="•"/>
            </a:pPr>
            <a:r>
              <a:rPr lang="en-US" dirty="0" smtClean="0">
                <a:solidFill>
                  <a:srgbClr val="5E368D"/>
                </a:solidFill>
                <a:latin typeface="Mac"/>
              </a:rPr>
              <a:t>Contact details to be shared after this session.</a:t>
            </a:r>
          </a:p>
          <a:p>
            <a:pPr marL="285750" indent="-285750">
              <a:buFont typeface="Arial" panose="020B0604020202020204" pitchFamily="34" charset="0"/>
              <a:buChar char="•"/>
            </a:pPr>
            <a:endParaRPr lang="en-US" dirty="0" smtClean="0">
              <a:solidFill>
                <a:srgbClr val="5E368D"/>
              </a:solidFill>
              <a:latin typeface="Mac"/>
            </a:endParaRPr>
          </a:p>
          <a:p>
            <a:pPr marL="285750" indent="-285750">
              <a:buFont typeface="Arial" panose="020B0604020202020204" pitchFamily="34" charset="0"/>
              <a:buChar char="•"/>
            </a:pPr>
            <a:endParaRPr lang="en-US" dirty="0">
              <a:solidFill>
                <a:srgbClr val="5E368D"/>
              </a:solidFill>
              <a:latin typeface="Mac"/>
            </a:endParaRPr>
          </a:p>
        </p:txBody>
      </p:sp>
    </p:spTree>
    <p:extLst>
      <p:ext uri="{BB962C8B-B14F-4D97-AF65-F5344CB8AC3E}">
        <p14:creationId xmlns:p14="http://schemas.microsoft.com/office/powerpoint/2010/main" val="773595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415765" y="621106"/>
            <a:ext cx="6380056" cy="523220"/>
          </a:xfrm>
          <a:prstGeom prst="rect">
            <a:avLst/>
          </a:prstGeom>
          <a:noFill/>
        </p:spPr>
        <p:txBody>
          <a:bodyPr wrap="square" rtlCol="0">
            <a:spAutoFit/>
          </a:bodyPr>
          <a:lstStyle/>
          <a:p>
            <a:r>
              <a:rPr lang="en-US" sz="2800" b="1" dirty="0" smtClean="0">
                <a:solidFill>
                  <a:srgbClr val="5E368D"/>
                </a:solidFill>
                <a:latin typeface="Mac"/>
              </a:rPr>
              <a:t>Tender Process</a:t>
            </a:r>
            <a:endParaRPr lang="en-US" sz="2800" b="1" dirty="0">
              <a:solidFill>
                <a:srgbClr val="5E368D"/>
              </a:solidFill>
              <a:latin typeface="Mac"/>
            </a:endParaRPr>
          </a:p>
        </p:txBody>
      </p:sp>
      <p:sp>
        <p:nvSpPr>
          <p:cNvPr id="9" name="TextBox 8"/>
          <p:cNvSpPr txBox="1"/>
          <p:nvPr/>
        </p:nvSpPr>
        <p:spPr>
          <a:xfrm>
            <a:off x="415765" y="1459042"/>
            <a:ext cx="7115192" cy="2862322"/>
          </a:xfrm>
          <a:prstGeom prst="rect">
            <a:avLst/>
          </a:prstGeom>
          <a:noFill/>
        </p:spPr>
        <p:txBody>
          <a:bodyPr wrap="square" rtlCol="0">
            <a:spAutoFit/>
          </a:bodyPr>
          <a:lstStyle/>
          <a:p>
            <a:pPr marL="285750" indent="-285750">
              <a:buFont typeface="Arial"/>
              <a:buChar char="•"/>
            </a:pPr>
            <a:r>
              <a:rPr lang="en-US" dirty="0" smtClean="0">
                <a:solidFill>
                  <a:srgbClr val="5E368D"/>
                </a:solidFill>
                <a:latin typeface="Mac"/>
              </a:rPr>
              <a:t>Tenders will be advertised on</a:t>
            </a:r>
            <a:r>
              <a:rPr lang="en-US" dirty="0">
                <a:solidFill>
                  <a:srgbClr val="5E368D"/>
                </a:solidFill>
                <a:latin typeface="Mac"/>
              </a:rPr>
              <a:t> </a:t>
            </a:r>
            <a:r>
              <a:rPr lang="en-US" dirty="0" smtClean="0">
                <a:solidFill>
                  <a:srgbClr val="5E368D"/>
                </a:solidFill>
                <a:latin typeface="Mac"/>
              </a:rPr>
              <a:t>eTenders NI in mid-May. Anyone who has expressed an interest in the project will receive a notification when the projects have been listed.</a:t>
            </a:r>
          </a:p>
          <a:p>
            <a:pPr marL="285750" indent="-285750">
              <a:buFont typeface="Arial"/>
              <a:buChar char="•"/>
            </a:pPr>
            <a:endParaRPr lang="en-US" dirty="0" smtClean="0">
              <a:solidFill>
                <a:srgbClr val="5E368D"/>
              </a:solidFill>
              <a:latin typeface="Mac"/>
            </a:endParaRPr>
          </a:p>
          <a:p>
            <a:pPr marL="285750" indent="-285750">
              <a:buFont typeface="Arial"/>
              <a:buChar char="•"/>
            </a:pPr>
            <a:r>
              <a:rPr lang="en-US" dirty="0" smtClean="0">
                <a:solidFill>
                  <a:srgbClr val="5E368D"/>
                </a:solidFill>
                <a:latin typeface="Mac"/>
              </a:rPr>
              <a:t>Tenders will be open for 4 weeks.</a:t>
            </a:r>
          </a:p>
          <a:p>
            <a:pPr marL="285750" indent="-285750">
              <a:buFont typeface="Arial"/>
              <a:buChar char="•"/>
            </a:pPr>
            <a:endParaRPr lang="en-US" dirty="0" smtClean="0">
              <a:solidFill>
                <a:srgbClr val="5E368D"/>
              </a:solidFill>
              <a:latin typeface="Mac"/>
            </a:endParaRPr>
          </a:p>
          <a:p>
            <a:pPr marL="285750" indent="-285750">
              <a:buFont typeface="Arial"/>
              <a:buChar char="•"/>
            </a:pPr>
            <a:r>
              <a:rPr lang="en-US" dirty="0" smtClean="0">
                <a:solidFill>
                  <a:srgbClr val="5E368D"/>
                </a:solidFill>
                <a:latin typeface="Mac"/>
              </a:rPr>
              <a:t>Evaluation will take place within 2 weeks of the closing date of each tender opportunity.</a:t>
            </a:r>
          </a:p>
          <a:p>
            <a:pPr marL="285750" indent="-285750">
              <a:buFont typeface="Arial"/>
              <a:buChar char="•"/>
            </a:pPr>
            <a:endParaRPr lang="en-US" dirty="0" smtClean="0">
              <a:solidFill>
                <a:srgbClr val="5E368D"/>
              </a:solidFill>
              <a:latin typeface="Mac"/>
            </a:endParaRPr>
          </a:p>
          <a:p>
            <a:pPr marL="285750" indent="-285750">
              <a:buFont typeface="Arial"/>
              <a:buChar char="•"/>
            </a:pPr>
            <a:r>
              <a:rPr lang="en-US" dirty="0" smtClean="0">
                <a:solidFill>
                  <a:srgbClr val="5E368D"/>
                </a:solidFill>
                <a:latin typeface="Mac"/>
              </a:rPr>
              <a:t>Project commencement is July 2021</a:t>
            </a:r>
            <a:endParaRPr lang="en-US" dirty="0">
              <a:solidFill>
                <a:srgbClr val="5E368D"/>
              </a:solidFill>
              <a:latin typeface="Mac"/>
            </a:endParaRPr>
          </a:p>
        </p:txBody>
      </p:sp>
    </p:spTree>
    <p:extLst>
      <p:ext uri="{BB962C8B-B14F-4D97-AF65-F5344CB8AC3E}">
        <p14:creationId xmlns:p14="http://schemas.microsoft.com/office/powerpoint/2010/main" val="16191796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599846" y="512064"/>
            <a:ext cx="5683911" cy="461665"/>
          </a:xfrm>
          <a:prstGeom prst="rect">
            <a:avLst/>
          </a:prstGeom>
          <a:noFill/>
        </p:spPr>
        <p:txBody>
          <a:bodyPr wrap="square" rtlCol="0">
            <a:spAutoFit/>
          </a:bodyPr>
          <a:lstStyle/>
          <a:p>
            <a:r>
              <a:rPr lang="en-US" sz="2400" b="1" dirty="0" err="1">
                <a:solidFill>
                  <a:srgbClr val="5E368D"/>
                </a:solidFill>
                <a:latin typeface="Mac"/>
              </a:rPr>
              <a:t>eTenders</a:t>
            </a:r>
            <a:r>
              <a:rPr lang="en-US" sz="2400" b="1" dirty="0">
                <a:solidFill>
                  <a:srgbClr val="5E368D"/>
                </a:solidFill>
                <a:latin typeface="Mac"/>
              </a:rPr>
              <a:t> NI</a:t>
            </a:r>
          </a:p>
        </p:txBody>
      </p:sp>
      <p:sp>
        <p:nvSpPr>
          <p:cNvPr id="7" name="TextBox 6"/>
          <p:cNvSpPr txBox="1"/>
          <p:nvPr/>
        </p:nvSpPr>
        <p:spPr>
          <a:xfrm>
            <a:off x="651053" y="1367942"/>
            <a:ext cx="7629753" cy="2862322"/>
          </a:xfrm>
          <a:prstGeom prst="rect">
            <a:avLst/>
          </a:prstGeom>
          <a:noFill/>
        </p:spPr>
        <p:txBody>
          <a:bodyPr wrap="square" rtlCol="0">
            <a:spAutoFit/>
          </a:bodyPr>
          <a:lstStyle/>
          <a:p>
            <a:pPr marL="285750" indent="-285750">
              <a:buFont typeface="Arial"/>
              <a:buChar char="•"/>
            </a:pPr>
            <a:r>
              <a:rPr lang="en-US" dirty="0">
                <a:solidFill>
                  <a:srgbClr val="5E368D"/>
                </a:solidFill>
                <a:latin typeface="Mac"/>
              </a:rPr>
              <a:t>All Tender opportunities will be advertised on </a:t>
            </a:r>
            <a:r>
              <a:rPr lang="en-US" dirty="0" err="1">
                <a:solidFill>
                  <a:srgbClr val="5E368D"/>
                </a:solidFill>
                <a:latin typeface="Mac"/>
              </a:rPr>
              <a:t>eTendersNI</a:t>
            </a:r>
            <a:r>
              <a:rPr lang="en-US" dirty="0">
                <a:solidFill>
                  <a:srgbClr val="5E368D"/>
                </a:solidFill>
                <a:latin typeface="Mac"/>
              </a:rPr>
              <a:t>, the public procurement portal used by public sector bodies in NI.</a:t>
            </a:r>
          </a:p>
          <a:p>
            <a:pPr marL="285750" indent="-285750">
              <a:buFont typeface="Arial"/>
              <a:buChar char="•"/>
            </a:pPr>
            <a:endParaRPr lang="en-US" dirty="0">
              <a:solidFill>
                <a:srgbClr val="5E368D"/>
              </a:solidFill>
              <a:latin typeface="Mac"/>
            </a:endParaRPr>
          </a:p>
          <a:p>
            <a:pPr marL="285750" indent="-285750">
              <a:buFont typeface="Arial"/>
              <a:buChar char="•"/>
            </a:pPr>
            <a:r>
              <a:rPr lang="en-US" dirty="0">
                <a:solidFill>
                  <a:srgbClr val="5E368D"/>
                </a:solidFill>
                <a:latin typeface="Mac"/>
              </a:rPr>
              <a:t>Any </a:t>
            </a:r>
            <a:r>
              <a:rPr lang="en-US" dirty="0" err="1">
                <a:solidFill>
                  <a:srgbClr val="5E368D"/>
                </a:solidFill>
                <a:latin typeface="Mac"/>
              </a:rPr>
              <a:t>organisation</a:t>
            </a:r>
            <a:r>
              <a:rPr lang="en-US" dirty="0">
                <a:solidFill>
                  <a:srgbClr val="5E368D"/>
                </a:solidFill>
                <a:latin typeface="Mac"/>
              </a:rPr>
              <a:t> can register on the portal at </a:t>
            </a:r>
            <a:r>
              <a:rPr lang="en-US" b="1" u="sng" dirty="0">
                <a:solidFill>
                  <a:srgbClr val="5E368D"/>
                </a:solidFill>
                <a:latin typeface="Mac"/>
              </a:rPr>
              <a:t>https://etendersni.gov.uk/</a:t>
            </a:r>
          </a:p>
          <a:p>
            <a:pPr marL="285750" indent="-285750">
              <a:buFont typeface="Arial"/>
              <a:buChar char="•"/>
            </a:pPr>
            <a:endParaRPr lang="en-US" dirty="0">
              <a:solidFill>
                <a:srgbClr val="5E368D"/>
              </a:solidFill>
              <a:latin typeface="Mac"/>
            </a:endParaRPr>
          </a:p>
          <a:p>
            <a:pPr marL="285750" indent="-285750">
              <a:buFont typeface="Arial"/>
              <a:buChar char="•"/>
            </a:pPr>
            <a:r>
              <a:rPr lang="en-US" dirty="0">
                <a:solidFill>
                  <a:srgbClr val="5E368D"/>
                </a:solidFill>
                <a:latin typeface="Mac"/>
              </a:rPr>
              <a:t>A user guide on registering for </a:t>
            </a:r>
            <a:r>
              <a:rPr lang="en-US" dirty="0" err="1">
                <a:solidFill>
                  <a:srgbClr val="5E368D"/>
                </a:solidFill>
                <a:latin typeface="Mac"/>
              </a:rPr>
              <a:t>eTendersNI</a:t>
            </a:r>
            <a:r>
              <a:rPr lang="en-US" dirty="0">
                <a:solidFill>
                  <a:srgbClr val="5E368D"/>
                </a:solidFill>
                <a:latin typeface="Mac"/>
              </a:rPr>
              <a:t> has been developed by the team in TEO.</a:t>
            </a:r>
          </a:p>
          <a:p>
            <a:pPr marL="285750" indent="-285750">
              <a:buFont typeface="Arial"/>
              <a:buChar char="•"/>
            </a:pPr>
            <a:endParaRPr lang="en-US" dirty="0">
              <a:solidFill>
                <a:srgbClr val="5E368D"/>
              </a:solidFill>
              <a:latin typeface="Mac"/>
            </a:endParaRPr>
          </a:p>
          <a:p>
            <a:pPr marL="285750" indent="-285750">
              <a:buFont typeface="Arial"/>
              <a:buChar char="•"/>
            </a:pPr>
            <a:r>
              <a:rPr lang="en-US" dirty="0">
                <a:solidFill>
                  <a:srgbClr val="5E368D"/>
                </a:solidFill>
                <a:latin typeface="Mac"/>
              </a:rPr>
              <a:t>Further support can be provided through the TEO team.</a:t>
            </a:r>
          </a:p>
        </p:txBody>
      </p:sp>
    </p:spTree>
    <p:extLst>
      <p:ext uri="{BB962C8B-B14F-4D97-AF65-F5344CB8AC3E}">
        <p14:creationId xmlns:p14="http://schemas.microsoft.com/office/powerpoint/2010/main" val="90182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775411" y="1272845"/>
            <a:ext cx="7812634" cy="2554545"/>
          </a:xfrm>
          <a:prstGeom prst="rect">
            <a:avLst/>
          </a:prstGeom>
          <a:noFill/>
        </p:spPr>
        <p:txBody>
          <a:bodyPr wrap="square" rtlCol="0">
            <a:spAutoFit/>
          </a:bodyPr>
          <a:lstStyle/>
          <a:p>
            <a:pPr algn="ctr"/>
            <a:r>
              <a:rPr lang="en-US" sz="8000" dirty="0">
                <a:solidFill>
                  <a:srgbClr val="5E368D"/>
                </a:solidFill>
                <a:latin typeface="Mac"/>
              </a:rPr>
              <a:t>Questions &amp; Answers</a:t>
            </a:r>
          </a:p>
        </p:txBody>
      </p:sp>
    </p:spTree>
    <p:extLst>
      <p:ext uri="{BB962C8B-B14F-4D97-AF65-F5344CB8AC3E}">
        <p14:creationId xmlns:p14="http://schemas.microsoft.com/office/powerpoint/2010/main" val="4718945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IT Powerpoint 16-9 Master v1.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Tree>
    <p:extLst>
      <p:ext uri="{BB962C8B-B14F-4D97-AF65-F5344CB8AC3E}">
        <p14:creationId xmlns:p14="http://schemas.microsoft.com/office/powerpoint/2010/main" val="360020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Rectangle 4"/>
          <p:cNvSpPr/>
          <p:nvPr/>
        </p:nvSpPr>
        <p:spPr>
          <a:xfrm>
            <a:off x="457200" y="336499"/>
            <a:ext cx="6400800" cy="461665"/>
          </a:xfrm>
          <a:prstGeom prst="rect">
            <a:avLst/>
          </a:prstGeom>
        </p:spPr>
        <p:txBody>
          <a:bodyPr wrap="square">
            <a:spAutoFit/>
          </a:bodyPr>
          <a:lstStyle/>
          <a:p>
            <a:pPr algn="ctr"/>
            <a:r>
              <a:rPr lang="en-US" sz="2400" b="1" dirty="0">
                <a:solidFill>
                  <a:srgbClr val="5E368D"/>
                </a:solidFill>
                <a:latin typeface="Mac"/>
              </a:rPr>
              <a:t>The Purpose of Communities in Transition</a:t>
            </a:r>
          </a:p>
        </p:txBody>
      </p:sp>
      <p:sp>
        <p:nvSpPr>
          <p:cNvPr id="7" name="Rectangle 6"/>
          <p:cNvSpPr/>
          <p:nvPr/>
        </p:nvSpPr>
        <p:spPr>
          <a:xfrm>
            <a:off x="363528" y="1063229"/>
            <a:ext cx="8323272" cy="3046988"/>
          </a:xfrm>
          <a:prstGeom prst="rect">
            <a:avLst/>
          </a:prstGeom>
        </p:spPr>
        <p:txBody>
          <a:bodyPr wrap="square">
            <a:spAutoFit/>
          </a:bodyPr>
          <a:lstStyle/>
          <a:p>
            <a:pPr marL="285750" indent="-285750">
              <a:buFont typeface="Arial"/>
              <a:buChar char="•"/>
            </a:pPr>
            <a:r>
              <a:rPr lang="en-US" sz="1600" dirty="0">
                <a:solidFill>
                  <a:srgbClr val="5E368D"/>
                </a:solidFill>
                <a:latin typeface="Mac"/>
              </a:rPr>
              <a:t>The Communities in Transition Project is designed to support and empower those communities which have been most impacted by </a:t>
            </a:r>
            <a:r>
              <a:rPr lang="en-US" sz="1600" dirty="0" err="1">
                <a:solidFill>
                  <a:srgbClr val="5E368D"/>
                </a:solidFill>
                <a:latin typeface="Mac"/>
              </a:rPr>
              <a:t>paramilitarism</a:t>
            </a:r>
            <a:r>
              <a:rPr lang="en-US" sz="1600" dirty="0">
                <a:solidFill>
                  <a:srgbClr val="5E368D"/>
                </a:solidFill>
                <a:latin typeface="Mac"/>
              </a:rPr>
              <a:t>, criminality and ongoing coercive </a:t>
            </a:r>
            <a:r>
              <a:rPr lang="en-US" sz="1600" dirty="0" smtClean="0">
                <a:solidFill>
                  <a:srgbClr val="5E368D"/>
                </a:solidFill>
                <a:latin typeface="Mac"/>
              </a:rPr>
              <a:t>control.</a:t>
            </a:r>
            <a:endParaRPr lang="en-US" sz="1600" dirty="0">
              <a:solidFill>
                <a:srgbClr val="5E368D"/>
              </a:solidFill>
              <a:latin typeface="Mac"/>
            </a:endParaRP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It is intended to strengthen links within communities and between community based </a:t>
            </a:r>
            <a:r>
              <a:rPr lang="en-US" sz="1600" dirty="0" err="1">
                <a:solidFill>
                  <a:srgbClr val="5E368D"/>
                </a:solidFill>
                <a:latin typeface="Mac"/>
              </a:rPr>
              <a:t>organisations</a:t>
            </a:r>
            <a:r>
              <a:rPr lang="en-US" sz="1600" dirty="0">
                <a:solidFill>
                  <a:srgbClr val="5E368D"/>
                </a:solidFill>
                <a:latin typeface="Mac"/>
              </a:rPr>
              <a:t> and statutory providers.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Project is designed to reduce vulnerabilities and narrow the ground which is exploited by paramilitaries and criminal elements.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issues we are all trying to resolve are complex and sensitive, it is only by working in partnership together that we will achieve a lasting change in communities.</a:t>
            </a:r>
          </a:p>
        </p:txBody>
      </p:sp>
    </p:spTree>
    <p:extLst>
      <p:ext uri="{BB962C8B-B14F-4D97-AF65-F5344CB8AC3E}">
        <p14:creationId xmlns:p14="http://schemas.microsoft.com/office/powerpoint/2010/main" val="2010937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21"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Rectangle 4"/>
          <p:cNvSpPr/>
          <p:nvPr/>
        </p:nvSpPr>
        <p:spPr>
          <a:xfrm>
            <a:off x="716890" y="1920479"/>
            <a:ext cx="6141110" cy="2565279"/>
          </a:xfrm>
          <a:prstGeom prst="rect">
            <a:avLst/>
          </a:prstGeom>
        </p:spPr>
        <p:txBody>
          <a:bodyPr wrap="square">
            <a:spAutoFit/>
          </a:bodyPr>
          <a:lstStyle/>
          <a:p>
            <a:pPr marL="285750" indent="-285750">
              <a:buFont typeface="Arial"/>
              <a:buChar char="•"/>
            </a:pPr>
            <a:r>
              <a:rPr lang="en-US" sz="1600" b="1" i="1" dirty="0">
                <a:solidFill>
                  <a:srgbClr val="5E368D"/>
                </a:solidFill>
                <a:latin typeface="Mac"/>
              </a:rPr>
              <a:t>Shankill (including </a:t>
            </a:r>
            <a:r>
              <a:rPr lang="en-US" sz="1600" b="1" i="1" dirty="0" err="1">
                <a:solidFill>
                  <a:srgbClr val="5E368D"/>
                </a:solidFill>
                <a:latin typeface="Mac"/>
              </a:rPr>
              <a:t>Woodvale</a:t>
            </a:r>
            <a:r>
              <a:rPr lang="en-US" sz="1600" b="1" i="1" dirty="0">
                <a:solidFill>
                  <a:srgbClr val="5E368D"/>
                </a:solidFill>
                <a:latin typeface="Mac"/>
              </a:rPr>
              <a:t>)</a:t>
            </a:r>
          </a:p>
          <a:p>
            <a:pPr marL="285750" indent="-285750">
              <a:buFont typeface="Arial"/>
              <a:buChar char="•"/>
            </a:pPr>
            <a:r>
              <a:rPr lang="en-US" sz="1600" dirty="0">
                <a:solidFill>
                  <a:srgbClr val="5E368D"/>
                </a:solidFill>
                <a:latin typeface="Mac"/>
              </a:rPr>
              <a:t>East Belfast (The Mount &amp; </a:t>
            </a:r>
            <a:r>
              <a:rPr lang="en-US" sz="1600" dirty="0" err="1">
                <a:solidFill>
                  <a:srgbClr val="5E368D"/>
                </a:solidFill>
                <a:latin typeface="Mac"/>
              </a:rPr>
              <a:t>Ballymacarrett</a:t>
            </a: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North Belfast (New Lodge &amp; Ardoyne)</a:t>
            </a:r>
          </a:p>
          <a:p>
            <a:pPr marL="285750" indent="-285750">
              <a:buFont typeface="Arial"/>
              <a:buChar char="•"/>
            </a:pPr>
            <a:r>
              <a:rPr lang="en-US" sz="1600" dirty="0" err="1">
                <a:solidFill>
                  <a:srgbClr val="5E368D"/>
                </a:solidFill>
                <a:latin typeface="Mac"/>
              </a:rPr>
              <a:t>Lurgan</a:t>
            </a:r>
            <a:r>
              <a:rPr lang="en-US" sz="1600" dirty="0">
                <a:solidFill>
                  <a:srgbClr val="5E368D"/>
                </a:solidFill>
                <a:latin typeface="Mac"/>
              </a:rPr>
              <a:t>/Craigavon (</a:t>
            </a:r>
            <a:r>
              <a:rPr lang="en-US" sz="1600" dirty="0" err="1">
                <a:solidFill>
                  <a:srgbClr val="5E368D"/>
                </a:solidFill>
                <a:latin typeface="Mac"/>
              </a:rPr>
              <a:t>Kilwilkie</a:t>
            </a:r>
            <a:r>
              <a:rPr lang="en-US" sz="1600" dirty="0">
                <a:solidFill>
                  <a:srgbClr val="5E368D"/>
                </a:solidFill>
                <a:latin typeface="Mac"/>
              </a:rPr>
              <a:t> &amp; </a:t>
            </a:r>
            <a:r>
              <a:rPr lang="en-US" sz="1600" dirty="0" err="1">
                <a:solidFill>
                  <a:srgbClr val="5E368D"/>
                </a:solidFill>
                <a:latin typeface="Mac"/>
              </a:rPr>
              <a:t>Drumgask</a:t>
            </a:r>
            <a:r>
              <a:rPr lang="en-US" sz="1600" dirty="0">
                <a:solidFill>
                  <a:srgbClr val="5E368D"/>
                </a:solidFill>
                <a:latin typeface="Mac"/>
              </a:rPr>
              <a:t>)</a:t>
            </a:r>
          </a:p>
          <a:p>
            <a:pPr marL="285750" indent="-285750">
              <a:buFont typeface="Arial"/>
              <a:buChar char="•"/>
            </a:pPr>
            <a:r>
              <a:rPr lang="en-US" sz="1600" dirty="0" err="1">
                <a:solidFill>
                  <a:srgbClr val="5E368D"/>
                </a:solidFill>
                <a:latin typeface="Mac"/>
              </a:rPr>
              <a:t>Carrickfergus</a:t>
            </a:r>
            <a:r>
              <a:rPr lang="en-US" sz="1600" dirty="0">
                <a:solidFill>
                  <a:srgbClr val="5E368D"/>
                </a:solidFill>
                <a:latin typeface="Mac"/>
              </a:rPr>
              <a:t>/Larne (Northland &amp; </a:t>
            </a:r>
            <a:r>
              <a:rPr lang="en-US" sz="1600" dirty="0" err="1">
                <a:solidFill>
                  <a:srgbClr val="5E368D"/>
                </a:solidFill>
                <a:latin typeface="Mac"/>
              </a:rPr>
              <a:t>Castlemara</a:t>
            </a:r>
            <a:r>
              <a:rPr lang="en-US" sz="1600" dirty="0">
                <a:solidFill>
                  <a:srgbClr val="5E368D"/>
                </a:solidFill>
                <a:latin typeface="Mac"/>
              </a:rPr>
              <a:t> and </a:t>
            </a:r>
            <a:r>
              <a:rPr lang="en-US" sz="1600" dirty="0" err="1">
                <a:solidFill>
                  <a:srgbClr val="5E368D"/>
                </a:solidFill>
                <a:latin typeface="Mac"/>
              </a:rPr>
              <a:t>Antiville</a:t>
            </a:r>
            <a:r>
              <a:rPr lang="en-US" sz="1600" dirty="0">
                <a:solidFill>
                  <a:srgbClr val="5E368D"/>
                </a:solidFill>
                <a:latin typeface="Mac"/>
              </a:rPr>
              <a:t> &amp; </a:t>
            </a:r>
            <a:r>
              <a:rPr lang="en-US" sz="1600" dirty="0" err="1">
                <a:solidFill>
                  <a:srgbClr val="5E368D"/>
                </a:solidFill>
                <a:latin typeface="Mac"/>
              </a:rPr>
              <a:t>Kilwaughter</a:t>
            </a:r>
            <a:r>
              <a:rPr lang="en-US" sz="1600" dirty="0">
                <a:solidFill>
                  <a:srgbClr val="5E368D"/>
                </a:solidFill>
                <a:latin typeface="Mac"/>
              </a:rPr>
              <a:t>)</a:t>
            </a:r>
          </a:p>
          <a:p>
            <a:pPr marL="285750" indent="-285750">
              <a:buFont typeface="Arial"/>
              <a:buChar char="•"/>
            </a:pPr>
            <a:r>
              <a:rPr lang="en-US" sz="1600" dirty="0">
                <a:solidFill>
                  <a:srgbClr val="5E368D"/>
                </a:solidFill>
                <a:latin typeface="Mac"/>
              </a:rPr>
              <a:t>North Down (</a:t>
            </a:r>
            <a:r>
              <a:rPr lang="en-US" sz="1600" dirty="0" err="1">
                <a:solidFill>
                  <a:srgbClr val="5E368D"/>
                </a:solidFill>
                <a:latin typeface="Mac"/>
              </a:rPr>
              <a:t>Kilcooley</a:t>
            </a:r>
            <a:r>
              <a:rPr lang="en-US" sz="1600" dirty="0">
                <a:solidFill>
                  <a:srgbClr val="5E368D"/>
                </a:solidFill>
                <a:latin typeface="Mac"/>
              </a:rPr>
              <a:t> &amp; </a:t>
            </a:r>
            <a:r>
              <a:rPr lang="en-US" sz="1600" dirty="0" err="1">
                <a:solidFill>
                  <a:srgbClr val="5E368D"/>
                </a:solidFill>
                <a:latin typeface="Mac"/>
              </a:rPr>
              <a:t>Rathgill</a:t>
            </a:r>
            <a:r>
              <a:rPr lang="en-US" sz="1600" dirty="0">
                <a:solidFill>
                  <a:srgbClr val="5E368D"/>
                </a:solidFill>
                <a:latin typeface="Mac"/>
              </a:rPr>
              <a:t>)</a:t>
            </a:r>
          </a:p>
          <a:p>
            <a:pPr marL="285750" indent="-285750">
              <a:buFont typeface="Arial"/>
              <a:buChar char="•"/>
            </a:pPr>
            <a:r>
              <a:rPr lang="en-US" sz="1600" dirty="0" err="1">
                <a:solidFill>
                  <a:srgbClr val="5E368D"/>
                </a:solidFill>
                <a:latin typeface="Mac"/>
              </a:rPr>
              <a:t>Derry~Londonderry</a:t>
            </a:r>
            <a:r>
              <a:rPr lang="en-US" sz="1600" dirty="0">
                <a:solidFill>
                  <a:srgbClr val="5E368D"/>
                </a:solidFill>
                <a:latin typeface="Mac"/>
              </a:rPr>
              <a:t> (</a:t>
            </a:r>
            <a:r>
              <a:rPr lang="en-US" sz="1600" dirty="0" err="1">
                <a:solidFill>
                  <a:srgbClr val="5E368D"/>
                </a:solidFill>
                <a:latin typeface="Mac"/>
              </a:rPr>
              <a:t>Brandywell</a:t>
            </a:r>
            <a:r>
              <a:rPr lang="en-US" sz="1600" dirty="0">
                <a:solidFill>
                  <a:srgbClr val="5E368D"/>
                </a:solidFill>
                <a:latin typeface="Mac"/>
              </a:rPr>
              <a:t> &amp; </a:t>
            </a:r>
            <a:r>
              <a:rPr lang="en-US" sz="1600" dirty="0" err="1">
                <a:solidFill>
                  <a:srgbClr val="5E368D"/>
                </a:solidFill>
                <a:latin typeface="Mac"/>
              </a:rPr>
              <a:t>Creggan</a:t>
            </a:r>
            <a:r>
              <a:rPr lang="en-US" sz="1600" dirty="0">
                <a:solidFill>
                  <a:srgbClr val="5E368D"/>
                </a:solidFill>
                <a:latin typeface="Mac"/>
              </a:rPr>
              <a:t>)</a:t>
            </a:r>
          </a:p>
          <a:p>
            <a:pPr marL="285750" indent="-285750">
              <a:buFont typeface="Arial"/>
              <a:buChar char="•"/>
            </a:pPr>
            <a:r>
              <a:rPr lang="en-US" sz="1600" dirty="0">
                <a:solidFill>
                  <a:srgbClr val="5E368D"/>
                </a:solidFill>
                <a:latin typeface="Mac"/>
              </a:rPr>
              <a:t>West Belfast (Lower Falls, </a:t>
            </a:r>
            <a:r>
              <a:rPr lang="en-US" sz="1600" dirty="0" err="1">
                <a:solidFill>
                  <a:srgbClr val="5E368D"/>
                </a:solidFill>
                <a:latin typeface="Mac"/>
              </a:rPr>
              <a:t>Twinbrook</a:t>
            </a:r>
            <a:r>
              <a:rPr lang="en-US" sz="1600" dirty="0">
                <a:solidFill>
                  <a:srgbClr val="5E368D"/>
                </a:solidFill>
                <a:latin typeface="Mac"/>
              </a:rPr>
              <a:t>, </a:t>
            </a:r>
            <a:r>
              <a:rPr lang="en-US" sz="1600" dirty="0" err="1">
                <a:solidFill>
                  <a:srgbClr val="5E368D"/>
                </a:solidFill>
                <a:latin typeface="Mac"/>
              </a:rPr>
              <a:t>Poleglass</a:t>
            </a:r>
            <a:r>
              <a:rPr lang="en-US" sz="1600" dirty="0">
                <a:solidFill>
                  <a:srgbClr val="5E368D"/>
                </a:solidFill>
                <a:latin typeface="Mac"/>
              </a:rPr>
              <a:t>, Upper Springfield, Turf Lodge &amp; </a:t>
            </a:r>
            <a:r>
              <a:rPr lang="en-US" sz="1600" dirty="0" err="1">
                <a:solidFill>
                  <a:srgbClr val="5E368D"/>
                </a:solidFill>
                <a:latin typeface="Mac"/>
              </a:rPr>
              <a:t>Ballymurphy</a:t>
            </a:r>
            <a:r>
              <a:rPr lang="en-US" sz="1600" dirty="0">
                <a:solidFill>
                  <a:srgbClr val="5E368D"/>
                </a:solidFill>
                <a:latin typeface="Mac"/>
              </a:rPr>
              <a:t>)</a:t>
            </a:r>
          </a:p>
        </p:txBody>
      </p:sp>
      <p:sp>
        <p:nvSpPr>
          <p:cNvPr id="9" name="TextBox 8"/>
          <p:cNvSpPr txBox="1"/>
          <p:nvPr/>
        </p:nvSpPr>
        <p:spPr>
          <a:xfrm>
            <a:off x="541325" y="416966"/>
            <a:ext cx="5171846" cy="461665"/>
          </a:xfrm>
          <a:prstGeom prst="rect">
            <a:avLst/>
          </a:prstGeom>
          <a:noFill/>
        </p:spPr>
        <p:txBody>
          <a:bodyPr wrap="square" rtlCol="0">
            <a:spAutoFit/>
          </a:bodyPr>
          <a:lstStyle/>
          <a:p>
            <a:r>
              <a:rPr lang="en-US" sz="2400" b="1" dirty="0">
                <a:solidFill>
                  <a:srgbClr val="5E368D"/>
                </a:solidFill>
                <a:latin typeface="Mac"/>
              </a:rPr>
              <a:t>Area </a:t>
            </a:r>
            <a:r>
              <a:rPr lang="en-US" sz="2400" b="1" dirty="0" smtClean="0">
                <a:solidFill>
                  <a:srgbClr val="5E368D"/>
                </a:solidFill>
                <a:latin typeface="Mac"/>
              </a:rPr>
              <a:t>Based Approach</a:t>
            </a:r>
            <a:endParaRPr lang="en-US" sz="2400" b="1" dirty="0">
              <a:solidFill>
                <a:srgbClr val="5E368D"/>
              </a:solidFill>
              <a:latin typeface="Mac"/>
            </a:endParaRPr>
          </a:p>
        </p:txBody>
      </p:sp>
      <p:sp>
        <p:nvSpPr>
          <p:cNvPr id="11" name="TextBox 10"/>
          <p:cNvSpPr txBox="1"/>
          <p:nvPr/>
        </p:nvSpPr>
        <p:spPr>
          <a:xfrm>
            <a:off x="599846" y="1063229"/>
            <a:ext cx="7717536"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5E368D"/>
                </a:solidFill>
                <a:latin typeface="Mac"/>
              </a:rPr>
              <a:t>The Communities in Transition Project has taken an area based approach and is focusing delivery in 8 areas. These are:</a:t>
            </a:r>
          </a:p>
        </p:txBody>
      </p:sp>
    </p:spTree>
    <p:extLst>
      <p:ext uri="{BB962C8B-B14F-4D97-AF65-F5344CB8AC3E}">
        <p14:creationId xmlns:p14="http://schemas.microsoft.com/office/powerpoint/2010/main" val="4258136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457200" y="292608"/>
            <a:ext cx="6133795" cy="461665"/>
          </a:xfrm>
          <a:prstGeom prst="rect">
            <a:avLst/>
          </a:prstGeom>
          <a:noFill/>
        </p:spPr>
        <p:txBody>
          <a:bodyPr wrap="square" rtlCol="0">
            <a:spAutoFit/>
          </a:bodyPr>
          <a:lstStyle/>
          <a:p>
            <a:r>
              <a:rPr lang="en-US" sz="2400" b="1" dirty="0">
                <a:solidFill>
                  <a:srgbClr val="5E368D"/>
                </a:solidFill>
                <a:latin typeface="Mac"/>
              </a:rPr>
              <a:t>Area </a:t>
            </a:r>
            <a:r>
              <a:rPr lang="en-US" sz="2400" b="1" dirty="0" smtClean="0">
                <a:solidFill>
                  <a:srgbClr val="5E368D"/>
                </a:solidFill>
                <a:latin typeface="Mac"/>
              </a:rPr>
              <a:t>Based Approach</a:t>
            </a:r>
            <a:endParaRPr lang="en-US" sz="2400" b="1" dirty="0">
              <a:solidFill>
                <a:srgbClr val="5E368D"/>
              </a:solidFill>
              <a:latin typeface="Mac"/>
            </a:endParaRPr>
          </a:p>
        </p:txBody>
      </p:sp>
      <p:sp>
        <p:nvSpPr>
          <p:cNvPr id="7" name="Rectangle 6"/>
          <p:cNvSpPr/>
          <p:nvPr/>
        </p:nvSpPr>
        <p:spPr>
          <a:xfrm>
            <a:off x="574242" y="1200150"/>
            <a:ext cx="8112558" cy="3046988"/>
          </a:xfrm>
          <a:prstGeom prst="rect">
            <a:avLst/>
          </a:prstGeom>
        </p:spPr>
        <p:txBody>
          <a:bodyPr wrap="square">
            <a:spAutoFit/>
          </a:bodyPr>
          <a:lstStyle/>
          <a:p>
            <a:pPr marL="285750" indent="-285750">
              <a:buFont typeface="Arial"/>
              <a:buChar char="•"/>
            </a:pPr>
            <a:r>
              <a:rPr lang="en-US" sz="1600" dirty="0">
                <a:solidFill>
                  <a:srgbClr val="5E368D"/>
                </a:solidFill>
                <a:latin typeface="Mac"/>
              </a:rPr>
              <a:t>While there may be a number of individual projects being delivered within each area, these should be delivered in a joined up and collaborative way to affect change across the whole area.</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Pace of delivery across the CIT sites should meet the needs and capacity of the community – taking more time in one area should not slow progress in another.</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An element of delivery in each project can take place in </a:t>
            </a:r>
            <a:r>
              <a:rPr lang="en-US" sz="1600" dirty="0" err="1">
                <a:solidFill>
                  <a:srgbClr val="5E368D"/>
                </a:solidFill>
                <a:latin typeface="Mac"/>
              </a:rPr>
              <a:t>neighbouring</a:t>
            </a:r>
            <a:r>
              <a:rPr lang="en-US" sz="1600" dirty="0">
                <a:solidFill>
                  <a:srgbClr val="5E368D"/>
                </a:solidFill>
                <a:latin typeface="Mac"/>
              </a:rPr>
              <a:t> </a:t>
            </a:r>
            <a:r>
              <a:rPr lang="en-US" sz="1600" i="1" u="sng" dirty="0">
                <a:solidFill>
                  <a:srgbClr val="5E368D"/>
                </a:solidFill>
                <a:latin typeface="Mac"/>
              </a:rPr>
              <a:t>Areas of Influence</a:t>
            </a:r>
            <a:r>
              <a:rPr lang="en-US" sz="1600" dirty="0">
                <a:solidFill>
                  <a:srgbClr val="5E368D"/>
                </a:solidFill>
                <a:latin typeface="Mac"/>
              </a:rPr>
              <a:t>, where it is clear that there is a significant impact on the core CIT area. </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We are aware that there are other areas which could be considered as CIT areas – we will continue to work with Ministers and consider options to expand the approach.</a:t>
            </a:r>
          </a:p>
        </p:txBody>
      </p:sp>
    </p:spTree>
    <p:extLst>
      <p:ext uri="{BB962C8B-B14F-4D97-AF65-F5344CB8AC3E}">
        <p14:creationId xmlns:p14="http://schemas.microsoft.com/office/powerpoint/2010/main" val="710976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Rectangle 4"/>
          <p:cNvSpPr/>
          <p:nvPr/>
        </p:nvSpPr>
        <p:spPr>
          <a:xfrm>
            <a:off x="577901" y="1063229"/>
            <a:ext cx="7666329" cy="2800767"/>
          </a:xfrm>
          <a:prstGeom prst="rect">
            <a:avLst/>
          </a:prstGeom>
        </p:spPr>
        <p:txBody>
          <a:bodyPr wrap="square">
            <a:spAutoFit/>
          </a:bodyPr>
          <a:lstStyle/>
          <a:p>
            <a:pPr marL="285750" indent="-285750">
              <a:buFont typeface="Arial"/>
              <a:buChar char="•"/>
            </a:pPr>
            <a:r>
              <a:rPr lang="en-US" sz="1600" dirty="0">
                <a:solidFill>
                  <a:srgbClr val="5E368D"/>
                </a:solidFill>
                <a:latin typeface="Mac"/>
              </a:rPr>
              <a:t>During our consultation process we heard that communities can at times find it difficult to access government departments, agencies, etc.</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Communities in Transition Team will continue to support delivery at a local level through our local co-ordination teams which were implemented during the first phase of the Project.</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As we move out of COVID restrictions, the local teams will be more visible within your local area.</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Offices and space for meetings have been leased in all 8 CIT areas</a:t>
            </a:r>
          </a:p>
        </p:txBody>
      </p:sp>
      <p:sp>
        <p:nvSpPr>
          <p:cNvPr id="7" name="TextBox 6"/>
          <p:cNvSpPr txBox="1"/>
          <p:nvPr/>
        </p:nvSpPr>
        <p:spPr>
          <a:xfrm>
            <a:off x="819302" y="460858"/>
            <a:ext cx="5157216" cy="461665"/>
          </a:xfrm>
          <a:prstGeom prst="rect">
            <a:avLst/>
          </a:prstGeom>
          <a:noFill/>
        </p:spPr>
        <p:txBody>
          <a:bodyPr wrap="square" rtlCol="0">
            <a:spAutoFit/>
          </a:bodyPr>
          <a:lstStyle/>
          <a:p>
            <a:r>
              <a:rPr lang="en-US" sz="2400" b="1">
                <a:solidFill>
                  <a:srgbClr val="5E368D"/>
                </a:solidFill>
                <a:latin typeface="Mac"/>
              </a:rPr>
              <a:t>Local Co-ordination</a:t>
            </a:r>
            <a:endParaRPr lang="en-US" sz="2400" b="1" dirty="0">
              <a:solidFill>
                <a:srgbClr val="5E368D"/>
              </a:solidFill>
              <a:latin typeface="Mac"/>
            </a:endParaRPr>
          </a:p>
        </p:txBody>
      </p:sp>
    </p:spTree>
    <p:extLst>
      <p:ext uri="{BB962C8B-B14F-4D97-AF65-F5344CB8AC3E}">
        <p14:creationId xmlns:p14="http://schemas.microsoft.com/office/powerpoint/2010/main" val="2115287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823536"/>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457200" y="380390"/>
            <a:ext cx="5907024" cy="461665"/>
          </a:xfrm>
          <a:prstGeom prst="rect">
            <a:avLst/>
          </a:prstGeom>
          <a:noFill/>
        </p:spPr>
        <p:txBody>
          <a:bodyPr wrap="square" rtlCol="0">
            <a:spAutoFit/>
          </a:bodyPr>
          <a:lstStyle/>
          <a:p>
            <a:r>
              <a:rPr lang="en-US" sz="2400" b="1" dirty="0" err="1">
                <a:solidFill>
                  <a:srgbClr val="5E368D"/>
                </a:solidFill>
                <a:latin typeface="Mac"/>
              </a:rPr>
              <a:t>Behaviours</a:t>
            </a:r>
            <a:r>
              <a:rPr lang="en-US" sz="2400" b="1" dirty="0">
                <a:solidFill>
                  <a:srgbClr val="5E368D"/>
                </a:solidFill>
                <a:latin typeface="Mac"/>
              </a:rPr>
              <a:t> Framework</a:t>
            </a:r>
          </a:p>
        </p:txBody>
      </p:sp>
      <p:sp>
        <p:nvSpPr>
          <p:cNvPr id="7" name="Rectangle 6"/>
          <p:cNvSpPr/>
          <p:nvPr/>
        </p:nvSpPr>
        <p:spPr>
          <a:xfrm>
            <a:off x="570183" y="1108471"/>
            <a:ext cx="8251546" cy="3293209"/>
          </a:xfrm>
          <a:prstGeom prst="rect">
            <a:avLst/>
          </a:prstGeom>
        </p:spPr>
        <p:txBody>
          <a:bodyPr wrap="square">
            <a:spAutoFit/>
          </a:bodyPr>
          <a:lstStyle/>
          <a:p>
            <a:pPr marL="285750" indent="-285750">
              <a:buFont typeface="Arial"/>
              <a:buChar char="•"/>
            </a:pPr>
            <a:r>
              <a:rPr lang="en-US" sz="1600" dirty="0">
                <a:solidFill>
                  <a:srgbClr val="5E368D"/>
                </a:solidFill>
                <a:latin typeface="Mac"/>
              </a:rPr>
              <a:t>As a safeguard to ensure that funding through the Project supports only those initiatives which support the overall goals of the Tackling </a:t>
            </a:r>
            <a:r>
              <a:rPr lang="en-US" sz="1600" dirty="0" err="1">
                <a:solidFill>
                  <a:srgbClr val="5E368D"/>
                </a:solidFill>
                <a:latin typeface="Mac"/>
              </a:rPr>
              <a:t>Paramilitarism</a:t>
            </a:r>
            <a:r>
              <a:rPr lang="en-US" sz="1600" dirty="0">
                <a:solidFill>
                  <a:srgbClr val="5E368D"/>
                </a:solidFill>
                <a:latin typeface="Mac"/>
              </a:rPr>
              <a:t> </a:t>
            </a:r>
            <a:r>
              <a:rPr lang="en-US" sz="1600" dirty="0" err="1">
                <a:solidFill>
                  <a:srgbClr val="5E368D"/>
                </a:solidFill>
                <a:latin typeface="Mac"/>
              </a:rPr>
              <a:t>Programme</a:t>
            </a:r>
            <a:r>
              <a:rPr lang="en-US" sz="1600" dirty="0">
                <a:solidFill>
                  <a:srgbClr val="5E368D"/>
                </a:solidFill>
                <a:latin typeface="Mac"/>
              </a:rPr>
              <a:t>, a </a:t>
            </a:r>
            <a:r>
              <a:rPr lang="en-US" sz="1600" dirty="0" err="1">
                <a:solidFill>
                  <a:srgbClr val="5E368D"/>
                </a:solidFill>
                <a:latin typeface="Mac"/>
              </a:rPr>
              <a:t>Behaviours</a:t>
            </a:r>
            <a:r>
              <a:rPr lang="en-US" sz="1600" dirty="0">
                <a:solidFill>
                  <a:srgbClr val="5E368D"/>
                </a:solidFill>
                <a:latin typeface="Mac"/>
              </a:rPr>
              <a:t> Framework has been developed (which is based on the updated Ministerial Code of Conduct) and has been implemented during the first phase of CIT.</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The </a:t>
            </a:r>
            <a:r>
              <a:rPr lang="en-US" sz="1600" dirty="0" err="1">
                <a:solidFill>
                  <a:srgbClr val="5E368D"/>
                </a:solidFill>
                <a:latin typeface="Mac"/>
              </a:rPr>
              <a:t>Behaviours</a:t>
            </a:r>
            <a:r>
              <a:rPr lang="en-US" sz="1600" dirty="0">
                <a:solidFill>
                  <a:srgbClr val="5E368D"/>
                </a:solidFill>
                <a:latin typeface="Mac"/>
              </a:rPr>
              <a:t> Framework includes positive affirmation that delivery partners are committed to non-violence, to upholding the rule of law, and to working collaboratively, among others.</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Agreeing to the </a:t>
            </a:r>
            <a:r>
              <a:rPr lang="en-US" sz="1600" dirty="0" err="1">
                <a:solidFill>
                  <a:srgbClr val="5E368D"/>
                </a:solidFill>
                <a:latin typeface="Mac"/>
              </a:rPr>
              <a:t>Behaviours</a:t>
            </a:r>
            <a:r>
              <a:rPr lang="en-US" sz="1600" dirty="0">
                <a:solidFill>
                  <a:srgbClr val="5E368D"/>
                </a:solidFill>
                <a:latin typeface="Mac"/>
              </a:rPr>
              <a:t> Framework is a requirement for any </a:t>
            </a:r>
            <a:r>
              <a:rPr lang="en-US" sz="1600" dirty="0" err="1">
                <a:solidFill>
                  <a:srgbClr val="5E368D"/>
                </a:solidFill>
                <a:latin typeface="Mac"/>
              </a:rPr>
              <a:t>organisation</a:t>
            </a:r>
            <a:r>
              <a:rPr lang="en-US" sz="1600" dirty="0">
                <a:solidFill>
                  <a:srgbClr val="5E368D"/>
                </a:solidFill>
                <a:latin typeface="Mac"/>
              </a:rPr>
              <a:t> involved in the Communities in Transition project.</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A breach of the Framework may result in the termination of the project.</a:t>
            </a:r>
          </a:p>
        </p:txBody>
      </p:sp>
    </p:spTree>
    <p:extLst>
      <p:ext uri="{BB962C8B-B14F-4D97-AF65-F5344CB8AC3E}">
        <p14:creationId xmlns:p14="http://schemas.microsoft.com/office/powerpoint/2010/main" val="3425549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descr="PPT jpgs1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6" name="TextBox 5"/>
          <p:cNvSpPr txBox="1"/>
          <p:nvPr/>
        </p:nvSpPr>
        <p:spPr>
          <a:xfrm>
            <a:off x="7132320" y="2735885"/>
            <a:ext cx="1733702" cy="1660550"/>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457200" y="358445"/>
            <a:ext cx="5285232" cy="461665"/>
          </a:xfrm>
          <a:prstGeom prst="rect">
            <a:avLst/>
          </a:prstGeom>
          <a:noFill/>
        </p:spPr>
        <p:txBody>
          <a:bodyPr wrap="square" rtlCol="0">
            <a:spAutoFit/>
          </a:bodyPr>
          <a:lstStyle/>
          <a:p>
            <a:r>
              <a:rPr lang="en-US" sz="2400" b="1">
                <a:solidFill>
                  <a:srgbClr val="5E368D"/>
                </a:solidFill>
                <a:latin typeface="Mac"/>
              </a:rPr>
              <a:t>Theory of Change</a:t>
            </a:r>
            <a:endParaRPr lang="en-US" sz="2400" b="1" dirty="0">
              <a:solidFill>
                <a:srgbClr val="5E368D"/>
              </a:solidFill>
              <a:latin typeface="Mac"/>
            </a:endParaRPr>
          </a:p>
        </p:txBody>
      </p:sp>
      <p:sp>
        <p:nvSpPr>
          <p:cNvPr id="7" name="TextBox 6"/>
          <p:cNvSpPr txBox="1"/>
          <p:nvPr/>
        </p:nvSpPr>
        <p:spPr>
          <a:xfrm>
            <a:off x="548640" y="1200151"/>
            <a:ext cx="8138160" cy="3293209"/>
          </a:xfrm>
          <a:prstGeom prst="rect">
            <a:avLst/>
          </a:prstGeom>
          <a:noFill/>
        </p:spPr>
        <p:txBody>
          <a:bodyPr wrap="square" rtlCol="0">
            <a:spAutoFit/>
          </a:bodyPr>
          <a:lstStyle/>
          <a:p>
            <a:pPr marL="285750" indent="-285750">
              <a:buFont typeface="Arial"/>
              <a:buChar char="•"/>
            </a:pPr>
            <a:r>
              <a:rPr lang="en-US" sz="1600" dirty="0">
                <a:solidFill>
                  <a:srgbClr val="5E368D"/>
                </a:solidFill>
                <a:latin typeface="Mac"/>
              </a:rPr>
              <a:t>Discussions that we had with communities during the initial stages of the Project highlighted three key challenges which we should ultimately seek to address:</a:t>
            </a:r>
          </a:p>
          <a:p>
            <a:pPr marL="742950" lvl="1" indent="-285750">
              <a:buFont typeface="Arial"/>
              <a:buChar char="•"/>
            </a:pPr>
            <a:endParaRPr lang="en-US" sz="1600" dirty="0">
              <a:solidFill>
                <a:srgbClr val="5E368D"/>
              </a:solidFill>
              <a:latin typeface="Mac"/>
            </a:endParaRPr>
          </a:p>
          <a:p>
            <a:pPr marL="742950" lvl="1" indent="-285750">
              <a:buFont typeface="Arial"/>
              <a:buChar char="•"/>
            </a:pPr>
            <a:r>
              <a:rPr lang="en-US" sz="1600" dirty="0">
                <a:solidFill>
                  <a:srgbClr val="5E368D"/>
                </a:solidFill>
                <a:latin typeface="Mac"/>
              </a:rPr>
              <a:t>Factors which relate to how paramilitary </a:t>
            </a:r>
            <a:r>
              <a:rPr lang="en-US" sz="1600" dirty="0" err="1">
                <a:solidFill>
                  <a:srgbClr val="5E368D"/>
                </a:solidFill>
                <a:latin typeface="Mac"/>
              </a:rPr>
              <a:t>organisations</a:t>
            </a:r>
            <a:r>
              <a:rPr lang="en-US" sz="1600" dirty="0">
                <a:solidFill>
                  <a:srgbClr val="5E368D"/>
                </a:solidFill>
                <a:latin typeface="Mac"/>
              </a:rPr>
              <a:t> continue to recruit members;</a:t>
            </a:r>
          </a:p>
          <a:p>
            <a:pPr marL="742950" lvl="1" indent="-285750">
              <a:buFont typeface="Arial"/>
              <a:buChar char="•"/>
            </a:pPr>
            <a:r>
              <a:rPr lang="en-US" sz="1600" dirty="0">
                <a:solidFill>
                  <a:srgbClr val="5E368D"/>
                </a:solidFill>
                <a:latin typeface="Mac"/>
              </a:rPr>
              <a:t>Factors which allow paramilitary </a:t>
            </a:r>
            <a:r>
              <a:rPr lang="en-US" sz="1600" dirty="0" err="1">
                <a:solidFill>
                  <a:srgbClr val="5E368D"/>
                </a:solidFill>
                <a:latin typeface="Mac"/>
              </a:rPr>
              <a:t>organisations</a:t>
            </a:r>
            <a:r>
              <a:rPr lang="en-US" sz="1600" dirty="0">
                <a:solidFill>
                  <a:srgbClr val="5E368D"/>
                </a:solidFill>
                <a:latin typeface="Mac"/>
              </a:rPr>
              <a:t> to continue to </a:t>
            </a:r>
            <a:r>
              <a:rPr lang="en-US" sz="1600" dirty="0" err="1">
                <a:solidFill>
                  <a:srgbClr val="5E368D"/>
                </a:solidFill>
                <a:latin typeface="Mac"/>
              </a:rPr>
              <a:t>legitimise</a:t>
            </a:r>
            <a:r>
              <a:rPr lang="en-US" sz="1600" dirty="0">
                <a:solidFill>
                  <a:srgbClr val="5E368D"/>
                </a:solidFill>
                <a:latin typeface="Mac"/>
              </a:rPr>
              <a:t> their existence; and</a:t>
            </a:r>
          </a:p>
          <a:p>
            <a:pPr marL="742950" lvl="1" indent="-285750">
              <a:buFont typeface="Arial"/>
              <a:buChar char="•"/>
            </a:pPr>
            <a:r>
              <a:rPr lang="en-US" sz="1600" dirty="0">
                <a:solidFill>
                  <a:srgbClr val="5E368D"/>
                </a:solidFill>
                <a:latin typeface="Mac"/>
              </a:rPr>
              <a:t>Factors which allow paramilitary </a:t>
            </a:r>
            <a:r>
              <a:rPr lang="en-US" sz="1600" dirty="0" err="1">
                <a:solidFill>
                  <a:srgbClr val="5E368D"/>
                </a:solidFill>
                <a:latin typeface="Mac"/>
              </a:rPr>
              <a:t>organisations</a:t>
            </a:r>
            <a:r>
              <a:rPr lang="en-US" sz="1600" dirty="0">
                <a:solidFill>
                  <a:srgbClr val="5E368D"/>
                </a:solidFill>
                <a:latin typeface="Mac"/>
              </a:rPr>
              <a:t> to claim to ‘speak for’ and exert coercive control in an area.</a:t>
            </a:r>
          </a:p>
          <a:p>
            <a:pPr marL="285750" indent="-285750">
              <a:buFont typeface="Arial"/>
              <a:buChar char="•"/>
            </a:pPr>
            <a:endParaRPr lang="en-US" sz="1600" dirty="0">
              <a:solidFill>
                <a:srgbClr val="5E368D"/>
              </a:solidFill>
              <a:latin typeface="Mac"/>
            </a:endParaRPr>
          </a:p>
          <a:p>
            <a:pPr marL="285750" indent="-285750">
              <a:buFont typeface="Arial"/>
              <a:buChar char="•"/>
            </a:pPr>
            <a:r>
              <a:rPr lang="en-US" sz="1600" dirty="0">
                <a:solidFill>
                  <a:srgbClr val="5E368D"/>
                </a:solidFill>
                <a:latin typeface="Mac"/>
              </a:rPr>
              <a:t>No single project can </a:t>
            </a:r>
            <a:r>
              <a:rPr lang="en-US" sz="1600" u="sng" dirty="0">
                <a:solidFill>
                  <a:srgbClr val="5E368D"/>
                </a:solidFill>
                <a:latin typeface="Mac"/>
              </a:rPr>
              <a:t>directly</a:t>
            </a:r>
            <a:r>
              <a:rPr lang="en-US" sz="1600" dirty="0">
                <a:solidFill>
                  <a:srgbClr val="5E368D"/>
                </a:solidFill>
                <a:latin typeface="Mac"/>
              </a:rPr>
              <a:t> address these factors alone, but taken together they can start to narrow the ground which is exploited by paramilitaries and criminal elements.</a:t>
            </a:r>
          </a:p>
        </p:txBody>
      </p:sp>
    </p:spTree>
    <p:extLst>
      <p:ext uri="{BB962C8B-B14F-4D97-AF65-F5344CB8AC3E}">
        <p14:creationId xmlns:p14="http://schemas.microsoft.com/office/powerpoint/2010/main" val="659534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963</TotalTime>
  <Words>2450</Words>
  <Application>Microsoft Office PowerPoint</Application>
  <PresentationFormat>On-screen Show (16:9)</PresentationFormat>
  <Paragraphs>241</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Mac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McCadden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Stewart</dc:creator>
  <cp:lastModifiedBy>Smyth, Natasha</cp:lastModifiedBy>
  <cp:revision>109</cp:revision>
  <dcterms:created xsi:type="dcterms:W3CDTF">2020-08-13T09:39:08Z</dcterms:created>
  <dcterms:modified xsi:type="dcterms:W3CDTF">2021-05-05T10:23:00Z</dcterms:modified>
</cp:coreProperties>
</file>