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0" r:id="rId2"/>
    <p:sldId id="271" r:id="rId3"/>
    <p:sldId id="267" r:id="rId4"/>
    <p:sldId id="264" r:id="rId5"/>
    <p:sldId id="266" r:id="rId6"/>
    <p:sldId id="265" r:id="rId7"/>
    <p:sldId id="263" r:id="rId8"/>
    <p:sldId id="262" r:id="rId9"/>
    <p:sldId id="261" r:id="rId10"/>
    <p:sldId id="260" r:id="rId11"/>
    <p:sldId id="259" r:id="rId12"/>
    <p:sldId id="258" r:id="rId13"/>
    <p:sldId id="257" r:id="rId14"/>
    <p:sldId id="269" r:id="rId15"/>
    <p:sldId id="273" r:id="rId16"/>
    <p:sldId id="272" r:id="rId17"/>
    <p:sldId id="274" r:id="rId18"/>
    <p:sldId id="275" r:id="rId19"/>
    <p:sldId id="278" r:id="rId20"/>
    <p:sldId id="279" r:id="rId21"/>
    <p:sldId id="277" r:id="rId22"/>
    <p:sldId id="276" r:id="rId23"/>
    <p:sldId id="281" r:id="rId24"/>
    <p:sldId id="280" r:id="rId25"/>
    <p:sldId id="290" r:id="rId26"/>
    <p:sldId id="284" r:id="rId27"/>
    <p:sldId id="283" r:id="rId28"/>
    <p:sldId id="282" r:id="rId29"/>
    <p:sldId id="288" r:id="rId30"/>
    <p:sldId id="287" r:id="rId31"/>
    <p:sldId id="286" r:id="rId32"/>
    <p:sldId id="285" r:id="rId33"/>
    <p:sldId id="289"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726" y="7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49D779E-B4F4-F546-A7AC-75DB7B5FE332}"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3734557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49D779E-B4F4-F546-A7AC-75DB7B5FE332}"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229712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49D779E-B4F4-F546-A7AC-75DB7B5FE332}"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289743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49D779E-B4F4-F546-A7AC-75DB7B5FE332}"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254221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49D779E-B4F4-F546-A7AC-75DB7B5FE332}" type="datetimeFigureOut">
              <a:rPr lang="en-US" smtClean="0"/>
              <a:t>5/6/2021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3659321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49D779E-B4F4-F546-A7AC-75DB7B5FE332}"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165724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49D779E-B4F4-F546-A7AC-75DB7B5FE332}" type="datetimeFigureOut">
              <a:rPr lang="en-US" smtClean="0"/>
              <a:t>5/6/2021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266070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49D779E-B4F4-F546-A7AC-75DB7B5FE332}" type="datetimeFigureOut">
              <a:rPr lang="en-US" smtClean="0"/>
              <a:t>5/6/2021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1709695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D779E-B4F4-F546-A7AC-75DB7B5FE332}" type="datetimeFigureOut">
              <a:rPr lang="en-US" smtClean="0"/>
              <a:t>5/6/2021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2906784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49D779E-B4F4-F546-A7AC-75DB7B5FE332}"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1356503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49D779E-B4F4-F546-A7AC-75DB7B5FE332}" type="datetimeFigureOut">
              <a:rPr lang="en-US" smtClean="0"/>
              <a:t>5/6/2021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FB201E-6DDA-A340-8C48-49FB5D1AAEC4}" type="slidenum">
              <a:rPr lang="en-US" smtClean="0"/>
              <a:t>‹#›</a:t>
            </a:fld>
            <a:endParaRPr lang="en-US"/>
          </a:p>
        </p:txBody>
      </p:sp>
    </p:spTree>
    <p:extLst>
      <p:ext uri="{BB962C8B-B14F-4D97-AF65-F5344CB8AC3E}">
        <p14:creationId xmlns:p14="http://schemas.microsoft.com/office/powerpoint/2010/main" val="267115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49D779E-B4F4-F546-A7AC-75DB7B5FE332}" type="datetimeFigureOut">
              <a:rPr lang="en-US" smtClean="0"/>
              <a:t>5/6/2021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BFB201E-6DDA-A340-8C48-49FB5D1AAEC4}" type="slidenum">
              <a:rPr lang="en-US" smtClean="0"/>
              <a:t>‹#›</a:t>
            </a:fld>
            <a:endParaRPr lang="en-US"/>
          </a:p>
        </p:txBody>
      </p:sp>
    </p:spTree>
    <p:extLst>
      <p:ext uri="{BB962C8B-B14F-4D97-AF65-F5344CB8AC3E}">
        <p14:creationId xmlns:p14="http://schemas.microsoft.com/office/powerpoint/2010/main" val="3034485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IT Powerpoint 16-9 Master v1.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Tree>
    <p:extLst>
      <p:ext uri="{BB962C8B-B14F-4D97-AF65-F5344CB8AC3E}">
        <p14:creationId xmlns:p14="http://schemas.microsoft.com/office/powerpoint/2010/main" val="3010259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453139" y="649473"/>
            <a:ext cx="8229600" cy="857250"/>
          </a:xfrm>
        </p:spPr>
        <p:txBody>
          <a:bodyPr>
            <a:normAutofit fontScale="90000"/>
          </a:bodyPr>
          <a:lstStyle/>
          <a:p>
            <a:pPr algn="l"/>
            <a:r>
              <a:rPr lang="en-US" sz="2700" b="1" dirty="0" smtClean="0">
                <a:solidFill>
                  <a:srgbClr val="5E368D"/>
                </a:solidFill>
                <a:latin typeface="Mac"/>
              </a:rPr>
              <a:t>Theory Of Change</a:t>
            </a:r>
            <a:r>
              <a:rPr lang="en-US" b="1" dirty="0">
                <a:solidFill>
                  <a:srgbClr val="5E368D"/>
                </a:solidFill>
                <a:latin typeface="Mac"/>
              </a:rPr>
              <a:t/>
            </a:r>
            <a:br>
              <a:rPr lang="en-US" b="1" dirty="0">
                <a:solidFill>
                  <a:srgbClr val="5E368D"/>
                </a:solidFill>
                <a:latin typeface="Mac"/>
              </a:rPr>
            </a:br>
            <a:endParaRPr lang="en-GB" dirty="0"/>
          </a:p>
        </p:txBody>
      </p:sp>
      <p:sp>
        <p:nvSpPr>
          <p:cNvPr id="3" name="Content Placeholder 2"/>
          <p:cNvSpPr>
            <a:spLocks noGrp="1"/>
          </p:cNvSpPr>
          <p:nvPr>
            <p:ph idx="1"/>
          </p:nvPr>
        </p:nvSpPr>
        <p:spPr>
          <a:xfrm>
            <a:off x="0" y="1241766"/>
            <a:ext cx="8939174" cy="3738066"/>
          </a:xfrm>
        </p:spPr>
        <p:txBody>
          <a:bodyPr>
            <a:normAutofit/>
          </a:bodyPr>
          <a:lstStyle/>
          <a:p>
            <a:pPr marL="285750" indent="-285750"/>
            <a:r>
              <a:rPr lang="en-US" sz="1600" dirty="0">
                <a:solidFill>
                  <a:srgbClr val="5E368D"/>
                </a:solidFill>
                <a:latin typeface="Mac"/>
              </a:rPr>
              <a:t>Engagement around these issues identified a number of themes for intervention.</a:t>
            </a:r>
          </a:p>
          <a:p>
            <a:pPr marL="285750" indent="-285750"/>
            <a:endParaRPr lang="en-US" sz="1600" dirty="0">
              <a:solidFill>
                <a:srgbClr val="5E368D"/>
              </a:solidFill>
              <a:latin typeface="Mac"/>
            </a:endParaRPr>
          </a:p>
          <a:p>
            <a:pPr lvl="1">
              <a:buFont typeface="Arial"/>
              <a:buChar char="•"/>
            </a:pPr>
            <a:r>
              <a:rPr lang="en-US" sz="1600" u="sng" dirty="0">
                <a:solidFill>
                  <a:srgbClr val="5E368D"/>
                </a:solidFill>
                <a:latin typeface="Mac"/>
              </a:rPr>
              <a:t>Health &amp; Wellbeing</a:t>
            </a:r>
            <a:r>
              <a:rPr lang="en-US" sz="1600" dirty="0">
                <a:solidFill>
                  <a:srgbClr val="5E368D"/>
                </a:solidFill>
                <a:latin typeface="Mac"/>
              </a:rPr>
              <a:t>: Acceptance that drugs and addiction were key drivers for exploitation of communities and recruitment of individuals. Early signs of issues are often difficult to spot and interventions can come too late.</a:t>
            </a:r>
          </a:p>
          <a:p>
            <a:pPr marL="285750" indent="-285750"/>
            <a:endParaRPr lang="en-US" sz="1600" dirty="0">
              <a:solidFill>
                <a:srgbClr val="5E368D"/>
              </a:solidFill>
              <a:latin typeface="Mac"/>
            </a:endParaRPr>
          </a:p>
          <a:p>
            <a:pPr lvl="1">
              <a:buFont typeface="Arial"/>
              <a:buChar char="•"/>
            </a:pPr>
            <a:r>
              <a:rPr lang="en-US" sz="1600" u="sng" dirty="0">
                <a:solidFill>
                  <a:srgbClr val="5E368D"/>
                </a:solidFill>
                <a:latin typeface="Mac"/>
              </a:rPr>
              <a:t>Community Safety</a:t>
            </a:r>
            <a:r>
              <a:rPr lang="en-US" sz="1600" dirty="0">
                <a:solidFill>
                  <a:srgbClr val="5E368D"/>
                </a:solidFill>
                <a:latin typeface="Mac"/>
              </a:rPr>
              <a:t>: Low levels of confidence in the PSNI and lack of understanding of the criminal justice system can lead to an adversarial relationship which can see others claim to ‘police’ communities.</a:t>
            </a:r>
          </a:p>
          <a:p>
            <a:pPr lvl="1">
              <a:buFont typeface="Arial"/>
              <a:buChar char="•"/>
            </a:pPr>
            <a:endParaRPr lang="en-US" sz="1600" dirty="0">
              <a:solidFill>
                <a:srgbClr val="5E368D"/>
              </a:solidFill>
              <a:latin typeface="Mac"/>
            </a:endParaRPr>
          </a:p>
          <a:p>
            <a:pPr lvl="1">
              <a:buFont typeface="Arial"/>
              <a:buChar char="•"/>
            </a:pPr>
            <a:r>
              <a:rPr lang="en-US" sz="1600" u="sng" dirty="0">
                <a:solidFill>
                  <a:srgbClr val="5E368D"/>
                </a:solidFill>
                <a:latin typeface="Mac"/>
              </a:rPr>
              <a:t>Cultural activities</a:t>
            </a:r>
            <a:r>
              <a:rPr lang="en-US" sz="1600" dirty="0">
                <a:solidFill>
                  <a:srgbClr val="5E368D"/>
                </a:solidFill>
                <a:latin typeface="Mac"/>
              </a:rPr>
              <a:t>: Widespread perception that apparent dominance of paramilitary involvement in cultural activities reinforces level of control they have in areas.</a:t>
            </a:r>
          </a:p>
          <a:p>
            <a:endParaRPr lang="en-GB" dirty="0"/>
          </a:p>
        </p:txBody>
      </p:sp>
    </p:spTree>
    <p:extLst>
      <p:ext uri="{BB962C8B-B14F-4D97-AF65-F5344CB8AC3E}">
        <p14:creationId xmlns:p14="http://schemas.microsoft.com/office/powerpoint/2010/main" val="1358397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555552" y="1043745"/>
            <a:ext cx="8229600" cy="857250"/>
          </a:xfrm>
        </p:spPr>
        <p:txBody>
          <a:bodyPr>
            <a:normAutofit fontScale="90000"/>
          </a:bodyPr>
          <a:lstStyle/>
          <a:p>
            <a:pPr algn="l"/>
            <a:r>
              <a:rPr lang="en-US" sz="2700" b="1" dirty="0" smtClean="0">
                <a:solidFill>
                  <a:srgbClr val="5E368D"/>
                </a:solidFill>
                <a:latin typeface="Mac"/>
              </a:rPr>
              <a:t>Theory Of Change</a:t>
            </a:r>
            <a:r>
              <a:rPr lang="en-US" b="1" dirty="0">
                <a:solidFill>
                  <a:srgbClr val="5E368D"/>
                </a:solidFill>
                <a:latin typeface="Mac"/>
              </a:rPr>
              <a:t/>
            </a:r>
            <a:br>
              <a:rPr lang="en-US" b="1" dirty="0">
                <a:solidFill>
                  <a:srgbClr val="5E368D"/>
                </a:solidFill>
                <a:latin typeface="Mac"/>
              </a:rPr>
            </a:br>
            <a:r>
              <a:rPr lang="en-US" b="1" dirty="0">
                <a:solidFill>
                  <a:srgbClr val="5E368D"/>
                </a:solidFill>
                <a:latin typeface="Mac"/>
              </a:rPr>
              <a:t/>
            </a:r>
            <a:br>
              <a:rPr lang="en-US" b="1" dirty="0">
                <a:solidFill>
                  <a:srgbClr val="5E368D"/>
                </a:solidFill>
                <a:latin typeface="Mac"/>
              </a:rPr>
            </a:br>
            <a:endParaRPr lang="en-GB" dirty="0"/>
          </a:p>
        </p:txBody>
      </p:sp>
      <p:sp>
        <p:nvSpPr>
          <p:cNvPr id="3" name="Content Placeholder 2"/>
          <p:cNvSpPr>
            <a:spLocks noGrp="1"/>
          </p:cNvSpPr>
          <p:nvPr>
            <p:ph idx="1"/>
          </p:nvPr>
        </p:nvSpPr>
        <p:spPr>
          <a:xfrm>
            <a:off x="-161338" y="1353312"/>
            <a:ext cx="9005012" cy="3309695"/>
          </a:xfrm>
        </p:spPr>
        <p:txBody>
          <a:bodyPr>
            <a:normAutofit/>
          </a:bodyPr>
          <a:lstStyle/>
          <a:p>
            <a:pPr lvl="1">
              <a:buFont typeface="Arial"/>
              <a:buChar char="•"/>
            </a:pPr>
            <a:r>
              <a:rPr lang="en-US" sz="1600" u="sng" dirty="0">
                <a:solidFill>
                  <a:srgbClr val="5E368D"/>
                </a:solidFill>
                <a:latin typeface="Mac"/>
              </a:rPr>
              <a:t>Youth provision</a:t>
            </a:r>
            <a:r>
              <a:rPr lang="en-US" sz="1600" dirty="0">
                <a:solidFill>
                  <a:srgbClr val="5E368D"/>
                </a:solidFill>
                <a:latin typeface="Mac"/>
              </a:rPr>
              <a:t>: Young people were noted as being particularly at risk of being drawn into criminal </a:t>
            </a:r>
            <a:r>
              <a:rPr lang="en-US" sz="1600" dirty="0" err="1">
                <a:solidFill>
                  <a:srgbClr val="5E368D"/>
                </a:solidFill>
                <a:latin typeface="Mac"/>
              </a:rPr>
              <a:t>behaviour</a:t>
            </a:r>
            <a:r>
              <a:rPr lang="en-US" sz="1600" dirty="0">
                <a:solidFill>
                  <a:srgbClr val="5E368D"/>
                </a:solidFill>
                <a:latin typeface="Mac"/>
              </a:rPr>
              <a:t> in all 8 areas even though there is significant funding of statutory and community based youth interventions.</a:t>
            </a:r>
          </a:p>
          <a:p>
            <a:pPr lvl="1">
              <a:buFont typeface="Arial"/>
              <a:buChar char="•"/>
            </a:pPr>
            <a:endParaRPr lang="en-US" sz="1600" dirty="0">
              <a:solidFill>
                <a:srgbClr val="5E368D"/>
              </a:solidFill>
              <a:latin typeface="Mac"/>
            </a:endParaRPr>
          </a:p>
          <a:p>
            <a:pPr lvl="1">
              <a:buFont typeface="Arial"/>
              <a:buChar char="•"/>
            </a:pPr>
            <a:r>
              <a:rPr lang="en-US" sz="1600" u="sng" dirty="0">
                <a:solidFill>
                  <a:srgbClr val="5E368D"/>
                </a:solidFill>
                <a:latin typeface="Mac"/>
              </a:rPr>
              <a:t>Community Development</a:t>
            </a:r>
            <a:r>
              <a:rPr lang="en-US" sz="1600" dirty="0">
                <a:solidFill>
                  <a:srgbClr val="5E368D"/>
                </a:solidFill>
                <a:latin typeface="Mac"/>
              </a:rPr>
              <a:t>: Capacity in some areas is particularly low or fragmented which creates a void where more malign elements can step in to claim to speak for the community.</a:t>
            </a:r>
          </a:p>
          <a:p>
            <a:pPr lvl="1">
              <a:buFont typeface="Arial"/>
              <a:buChar char="•"/>
            </a:pPr>
            <a:endParaRPr lang="en-US" sz="1600" dirty="0">
              <a:solidFill>
                <a:srgbClr val="5E368D"/>
              </a:solidFill>
              <a:latin typeface="Mac"/>
            </a:endParaRPr>
          </a:p>
          <a:p>
            <a:pPr lvl="1">
              <a:buFont typeface="Arial"/>
              <a:buChar char="•"/>
            </a:pPr>
            <a:r>
              <a:rPr lang="en-US" sz="1600" u="sng" dirty="0">
                <a:solidFill>
                  <a:srgbClr val="5E368D"/>
                </a:solidFill>
                <a:latin typeface="Mac"/>
              </a:rPr>
              <a:t>Personal Transition</a:t>
            </a:r>
            <a:r>
              <a:rPr lang="en-US" sz="1600" dirty="0">
                <a:solidFill>
                  <a:srgbClr val="5E368D"/>
                </a:solidFill>
                <a:latin typeface="Mac"/>
              </a:rPr>
              <a:t>: A challenging theme which seeks to support those who are most at risk of becoming involved in paramilitary or criminal </a:t>
            </a:r>
            <a:r>
              <a:rPr lang="en-US" sz="1600" dirty="0" err="1">
                <a:solidFill>
                  <a:srgbClr val="5E368D"/>
                </a:solidFill>
                <a:latin typeface="Mac"/>
              </a:rPr>
              <a:t>behaviour</a:t>
            </a:r>
            <a:r>
              <a:rPr lang="en-US" sz="1600" dirty="0">
                <a:solidFill>
                  <a:srgbClr val="5E368D"/>
                </a:solidFill>
                <a:latin typeface="Mac"/>
              </a:rPr>
              <a:t>. There is an acceptance though that these individuals often present with complex issues and need significant tailored support from numerous agencies.</a:t>
            </a:r>
          </a:p>
          <a:p>
            <a:endParaRPr lang="en-GB" sz="1600" dirty="0"/>
          </a:p>
        </p:txBody>
      </p:sp>
    </p:spTree>
    <p:extLst>
      <p:ext uri="{BB962C8B-B14F-4D97-AF65-F5344CB8AC3E}">
        <p14:creationId xmlns:p14="http://schemas.microsoft.com/office/powerpoint/2010/main" val="1843043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2" name="Title 1"/>
          <p:cNvSpPr>
            <a:spLocks noGrp="1"/>
          </p:cNvSpPr>
          <p:nvPr>
            <p:ph type="title"/>
          </p:nvPr>
        </p:nvSpPr>
        <p:spPr>
          <a:xfrm>
            <a:off x="531777" y="725358"/>
            <a:ext cx="8229600" cy="857250"/>
          </a:xfrm>
        </p:spPr>
        <p:txBody>
          <a:bodyPr>
            <a:normAutofit fontScale="90000"/>
          </a:bodyPr>
          <a:lstStyle/>
          <a:p>
            <a:pPr algn="l"/>
            <a:r>
              <a:rPr lang="en-GB" sz="2700" b="1" dirty="0" smtClean="0">
                <a:solidFill>
                  <a:srgbClr val="7030A0"/>
                </a:solidFill>
                <a:latin typeface="Mac"/>
              </a:rPr>
              <a:t>Theory Of Change</a:t>
            </a:r>
            <a:r>
              <a:rPr lang="en-GB" b="1" dirty="0">
                <a:solidFill>
                  <a:srgbClr val="7030A0"/>
                </a:solidFill>
              </a:rPr>
              <a:t/>
            </a:r>
            <a:br>
              <a:rPr lang="en-GB" b="1" dirty="0">
                <a:solidFill>
                  <a:srgbClr val="7030A0"/>
                </a:solidFill>
              </a:rPr>
            </a:br>
            <a:endParaRPr lang="en-GB" dirty="0"/>
          </a:p>
        </p:txBody>
      </p:sp>
      <p:sp>
        <p:nvSpPr>
          <p:cNvPr id="3" name="Content Placeholder 2"/>
          <p:cNvSpPr>
            <a:spLocks noGrp="1"/>
          </p:cNvSpPr>
          <p:nvPr>
            <p:ph idx="1"/>
          </p:nvPr>
        </p:nvSpPr>
        <p:spPr>
          <a:xfrm>
            <a:off x="182880" y="1345997"/>
            <a:ext cx="8778239" cy="3065069"/>
          </a:xfrm>
        </p:spPr>
        <p:txBody>
          <a:bodyPr>
            <a:normAutofit lnSpcReduction="10000"/>
          </a:bodyPr>
          <a:lstStyle/>
          <a:p>
            <a:pPr lvl="1">
              <a:buFont typeface="Arial"/>
              <a:buChar char="•"/>
            </a:pPr>
            <a:r>
              <a:rPr lang="en-US" sz="1600" u="sng" dirty="0">
                <a:solidFill>
                  <a:srgbClr val="5E368D"/>
                </a:solidFill>
                <a:latin typeface="Mac"/>
              </a:rPr>
              <a:t>Support Ex-Prisoner Supports</a:t>
            </a:r>
            <a:r>
              <a:rPr lang="en-US" sz="1600" dirty="0">
                <a:solidFill>
                  <a:srgbClr val="5E368D"/>
                </a:solidFill>
                <a:latin typeface="Mac"/>
              </a:rPr>
              <a:t>: Despite commitments over the past 20+ years, there is a sense that members of the ex-prisoner community and their families have not been able to fully re-integrate to society. There is a risk that criminal elements could exploit this perception by claiming that peaceful means have not accrued benefits for those involved.</a:t>
            </a:r>
            <a:endParaRPr lang="en-US" sz="1600" u="sng" dirty="0">
              <a:solidFill>
                <a:srgbClr val="5E368D"/>
              </a:solidFill>
              <a:latin typeface="Mac"/>
            </a:endParaRPr>
          </a:p>
          <a:p>
            <a:pPr lvl="1">
              <a:buFont typeface="Arial"/>
              <a:buChar char="•"/>
            </a:pPr>
            <a:endParaRPr lang="en-US" sz="1600" u="sng" dirty="0">
              <a:solidFill>
                <a:srgbClr val="5E368D"/>
              </a:solidFill>
              <a:latin typeface="Mac"/>
            </a:endParaRPr>
          </a:p>
          <a:p>
            <a:pPr lvl="1">
              <a:buFont typeface="Arial"/>
              <a:buChar char="•"/>
            </a:pPr>
            <a:r>
              <a:rPr lang="en-US" sz="1600" u="sng" dirty="0">
                <a:solidFill>
                  <a:srgbClr val="5E368D"/>
                </a:solidFill>
                <a:latin typeface="Mac"/>
              </a:rPr>
              <a:t>Restorative Practice</a:t>
            </a:r>
            <a:r>
              <a:rPr lang="en-US" sz="1600" dirty="0">
                <a:solidFill>
                  <a:srgbClr val="5E368D"/>
                </a:solidFill>
                <a:latin typeface="Mac"/>
              </a:rPr>
              <a:t>: Broad support across all 8 areas for more use of restorative methodologies including schools, statutory bodies, etc. to prevent the escalation of local issues.</a:t>
            </a:r>
          </a:p>
          <a:p>
            <a:endParaRPr lang="en-US" sz="1600" dirty="0">
              <a:solidFill>
                <a:srgbClr val="5E368D"/>
              </a:solidFill>
              <a:latin typeface="Mac"/>
            </a:endParaRPr>
          </a:p>
          <a:p>
            <a:pPr marL="285750" indent="-285750"/>
            <a:r>
              <a:rPr lang="en-US" sz="1600" dirty="0">
                <a:solidFill>
                  <a:srgbClr val="5E368D"/>
                </a:solidFill>
                <a:latin typeface="Mac"/>
              </a:rPr>
              <a:t>These themes are varied and don’t apply in all areas. Interventions are tailored to meet the priorities within individual areas.</a:t>
            </a:r>
          </a:p>
          <a:p>
            <a:endParaRPr lang="en-GB" dirty="0"/>
          </a:p>
        </p:txBody>
      </p:sp>
    </p:spTree>
    <p:extLst>
      <p:ext uri="{BB962C8B-B14F-4D97-AF65-F5344CB8AC3E}">
        <p14:creationId xmlns:p14="http://schemas.microsoft.com/office/powerpoint/2010/main" val="1980763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453139" y="557108"/>
            <a:ext cx="8229600" cy="857250"/>
          </a:xfrm>
        </p:spPr>
        <p:txBody>
          <a:bodyPr>
            <a:normAutofit fontScale="90000"/>
          </a:bodyPr>
          <a:lstStyle/>
          <a:p>
            <a:pPr algn="l"/>
            <a:r>
              <a:rPr lang="en-US" sz="2700" b="1" dirty="0" smtClean="0">
                <a:solidFill>
                  <a:srgbClr val="5E368D"/>
                </a:solidFill>
                <a:latin typeface="Mac"/>
              </a:rPr>
              <a:t>Theory Of Change</a:t>
            </a: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398678" y="1514705"/>
            <a:ext cx="8229600" cy="2786633"/>
          </a:xfrm>
        </p:spPr>
        <p:txBody>
          <a:bodyPr>
            <a:normAutofit fontScale="92500" lnSpcReduction="20000"/>
          </a:bodyPr>
          <a:lstStyle/>
          <a:p>
            <a:pPr marL="285750" indent="-285750"/>
            <a:r>
              <a:rPr lang="en-US" sz="1700" dirty="0">
                <a:solidFill>
                  <a:srgbClr val="5E368D"/>
                </a:solidFill>
                <a:latin typeface="Mac"/>
              </a:rPr>
              <a:t>Interventions supported through the Communities in Transition are focused on these core themes and how impact can be achieved through them. The approach taken in developing projects has three core elements:</a:t>
            </a:r>
          </a:p>
          <a:p>
            <a:pPr marL="285750" indent="-285750"/>
            <a:endParaRPr lang="en-US" sz="1700" dirty="0">
              <a:solidFill>
                <a:srgbClr val="5E368D"/>
              </a:solidFill>
              <a:latin typeface="Mac"/>
            </a:endParaRPr>
          </a:p>
          <a:p>
            <a:pPr lvl="1">
              <a:buFont typeface="Arial"/>
              <a:buChar char="•"/>
            </a:pPr>
            <a:r>
              <a:rPr lang="en-US" sz="1700" u="sng" dirty="0">
                <a:solidFill>
                  <a:srgbClr val="5E368D"/>
                </a:solidFill>
                <a:latin typeface="Mac"/>
              </a:rPr>
              <a:t>Increasing participation</a:t>
            </a:r>
            <a:r>
              <a:rPr lang="en-US" sz="1700" dirty="0">
                <a:solidFill>
                  <a:srgbClr val="5E368D"/>
                </a:solidFill>
                <a:latin typeface="Mac"/>
              </a:rPr>
              <a:t>: Empowering more people to take an active role in community life, increasing the agency of voice of the community overall.</a:t>
            </a:r>
          </a:p>
          <a:p>
            <a:pPr marL="285750" indent="-285750"/>
            <a:endParaRPr lang="en-US" sz="1700" dirty="0">
              <a:solidFill>
                <a:srgbClr val="5E368D"/>
              </a:solidFill>
              <a:latin typeface="Mac"/>
            </a:endParaRPr>
          </a:p>
          <a:p>
            <a:pPr lvl="1">
              <a:buFont typeface="Arial"/>
              <a:buChar char="•"/>
            </a:pPr>
            <a:r>
              <a:rPr lang="en-US" sz="1700" u="sng" dirty="0">
                <a:solidFill>
                  <a:srgbClr val="5E368D"/>
                </a:solidFill>
                <a:latin typeface="Mac"/>
              </a:rPr>
              <a:t>Developing skills</a:t>
            </a:r>
            <a:r>
              <a:rPr lang="en-US" sz="1700" dirty="0">
                <a:solidFill>
                  <a:srgbClr val="5E368D"/>
                </a:solidFill>
                <a:latin typeface="Mac"/>
              </a:rPr>
              <a:t>: Building the skills, knowledge and confidence of those who live and work in these communities.</a:t>
            </a:r>
          </a:p>
          <a:p>
            <a:pPr lvl="1">
              <a:buFont typeface="Arial"/>
              <a:buChar char="•"/>
            </a:pPr>
            <a:endParaRPr lang="en-US" sz="1700" dirty="0">
              <a:solidFill>
                <a:srgbClr val="5E368D"/>
              </a:solidFill>
              <a:latin typeface="Mac"/>
            </a:endParaRPr>
          </a:p>
          <a:p>
            <a:pPr lvl="1">
              <a:buFont typeface="Arial"/>
              <a:buChar char="•"/>
            </a:pPr>
            <a:r>
              <a:rPr lang="en-US" sz="1700" u="sng" dirty="0">
                <a:solidFill>
                  <a:srgbClr val="5E368D"/>
                </a:solidFill>
                <a:latin typeface="Mac"/>
              </a:rPr>
              <a:t>Improving collaboration</a:t>
            </a:r>
            <a:r>
              <a:rPr lang="en-US" sz="1700" dirty="0">
                <a:solidFill>
                  <a:srgbClr val="5E368D"/>
                </a:solidFill>
                <a:latin typeface="Mac"/>
              </a:rPr>
              <a:t>: Appreciate and build on positive work within communities with support from statutory bodies to achieve sustained impacts.</a:t>
            </a:r>
          </a:p>
          <a:p>
            <a:endParaRPr lang="en-GB" dirty="0"/>
          </a:p>
        </p:txBody>
      </p:sp>
    </p:spTree>
    <p:extLst>
      <p:ext uri="{BB962C8B-B14F-4D97-AF65-F5344CB8AC3E}">
        <p14:creationId xmlns:p14="http://schemas.microsoft.com/office/powerpoint/2010/main" val="1248529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732674"/>
            <a:ext cx="8229600" cy="857250"/>
          </a:xfrm>
        </p:spPr>
        <p:txBody>
          <a:bodyPr>
            <a:normAutofit fontScale="90000"/>
          </a:bodyPr>
          <a:lstStyle/>
          <a:p>
            <a:pPr algn="l"/>
            <a:r>
              <a:rPr lang="en-US" sz="2700" b="1" dirty="0" smtClean="0">
                <a:solidFill>
                  <a:srgbClr val="5E368D"/>
                </a:solidFill>
                <a:latin typeface="Mac"/>
              </a:rPr>
              <a:t>Achieving Impact</a:t>
            </a: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354787" y="1383031"/>
            <a:ext cx="8229600" cy="2918307"/>
          </a:xfrm>
        </p:spPr>
        <p:txBody>
          <a:bodyPr>
            <a:normAutofit fontScale="92500"/>
          </a:bodyPr>
          <a:lstStyle/>
          <a:p>
            <a:pPr marL="285750" indent="-285750"/>
            <a:r>
              <a:rPr lang="en-US" sz="1600" dirty="0">
                <a:solidFill>
                  <a:srgbClr val="5E368D"/>
                </a:solidFill>
                <a:latin typeface="Mac"/>
              </a:rPr>
              <a:t>It is the combination of what we deliver and how we deliver it that will achieve a lasting impact – we </a:t>
            </a:r>
            <a:r>
              <a:rPr lang="en-US" sz="1600" dirty="0" err="1">
                <a:solidFill>
                  <a:srgbClr val="5E368D"/>
                </a:solidFill>
                <a:latin typeface="Mac"/>
              </a:rPr>
              <a:t>recognise</a:t>
            </a:r>
            <a:r>
              <a:rPr lang="en-US" sz="1600" dirty="0">
                <a:solidFill>
                  <a:srgbClr val="5E368D"/>
                </a:solidFill>
                <a:latin typeface="Mac"/>
              </a:rPr>
              <a:t> that this will take time and progress through a number of stages.</a:t>
            </a:r>
          </a:p>
          <a:p>
            <a:pPr marL="285750" indent="-285750"/>
            <a:endParaRPr lang="en-US" sz="1600" dirty="0">
              <a:solidFill>
                <a:srgbClr val="5E368D"/>
              </a:solidFill>
              <a:latin typeface="Mac"/>
            </a:endParaRPr>
          </a:p>
          <a:p>
            <a:pPr lvl="1">
              <a:buFont typeface="Arial"/>
              <a:buChar char="•"/>
            </a:pPr>
            <a:r>
              <a:rPr lang="en-US" sz="1600" u="sng" dirty="0">
                <a:solidFill>
                  <a:srgbClr val="5E368D"/>
                </a:solidFill>
                <a:latin typeface="Mac"/>
              </a:rPr>
              <a:t>Enable</a:t>
            </a:r>
            <a:r>
              <a:rPr lang="en-US" sz="1600" dirty="0">
                <a:solidFill>
                  <a:srgbClr val="5E368D"/>
                </a:solidFill>
                <a:latin typeface="Mac"/>
              </a:rPr>
              <a:t>: Project activities are supported to ensure that the community is fully involved in addressing underlying and barriers to participation.</a:t>
            </a:r>
          </a:p>
          <a:p>
            <a:pPr lvl="1">
              <a:buFont typeface="Arial"/>
              <a:buChar char="•"/>
            </a:pPr>
            <a:endParaRPr lang="en-US" sz="1600" dirty="0">
              <a:solidFill>
                <a:srgbClr val="5E368D"/>
              </a:solidFill>
              <a:latin typeface="Mac"/>
            </a:endParaRPr>
          </a:p>
          <a:p>
            <a:pPr lvl="1">
              <a:buFont typeface="Arial"/>
              <a:buChar char="•"/>
            </a:pPr>
            <a:r>
              <a:rPr lang="en-US" sz="1600" u="sng" dirty="0">
                <a:solidFill>
                  <a:srgbClr val="5E368D"/>
                </a:solidFill>
                <a:latin typeface="Mac"/>
              </a:rPr>
              <a:t>Empower</a:t>
            </a:r>
            <a:r>
              <a:rPr lang="en-US" sz="1600" dirty="0">
                <a:solidFill>
                  <a:srgbClr val="5E368D"/>
                </a:solidFill>
                <a:latin typeface="Mac"/>
              </a:rPr>
              <a:t>: Projects will take an assets based approach. Opportunities will be sought to support local engagement initiatives and build connections with other funders.</a:t>
            </a:r>
          </a:p>
          <a:p>
            <a:pPr lvl="1">
              <a:buFont typeface="Arial"/>
              <a:buChar char="•"/>
            </a:pPr>
            <a:endParaRPr lang="en-US" sz="1600" dirty="0">
              <a:solidFill>
                <a:srgbClr val="5E368D"/>
              </a:solidFill>
              <a:latin typeface="Mac"/>
            </a:endParaRPr>
          </a:p>
          <a:p>
            <a:pPr lvl="1">
              <a:buFont typeface="Arial"/>
              <a:buChar char="•"/>
            </a:pPr>
            <a:r>
              <a:rPr lang="en-US" sz="1600" u="sng" dirty="0">
                <a:solidFill>
                  <a:srgbClr val="5E368D"/>
                </a:solidFill>
                <a:latin typeface="Mac"/>
              </a:rPr>
              <a:t>Embed</a:t>
            </a:r>
            <a:r>
              <a:rPr lang="en-US" sz="1600" dirty="0">
                <a:solidFill>
                  <a:srgbClr val="5E368D"/>
                </a:solidFill>
                <a:latin typeface="Mac"/>
              </a:rPr>
              <a:t>: Good practice identified through the Project is sustained to transition communities into confident, resilient, accessible places free from coercive control.</a:t>
            </a:r>
          </a:p>
          <a:p>
            <a:endParaRPr lang="en-GB" dirty="0"/>
          </a:p>
        </p:txBody>
      </p:sp>
    </p:spTree>
    <p:extLst>
      <p:ext uri="{BB962C8B-B14F-4D97-AF65-F5344CB8AC3E}">
        <p14:creationId xmlns:p14="http://schemas.microsoft.com/office/powerpoint/2010/main" val="4191166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732674"/>
            <a:ext cx="8229600" cy="857250"/>
          </a:xfrm>
        </p:spPr>
        <p:txBody>
          <a:bodyPr>
            <a:normAutofit fontScale="90000"/>
          </a:bodyPr>
          <a:lstStyle/>
          <a:p>
            <a:pPr algn="l"/>
            <a:r>
              <a:rPr lang="en-US" sz="2700" b="1" dirty="0" smtClean="0">
                <a:solidFill>
                  <a:srgbClr val="5E368D"/>
                </a:solidFill>
                <a:latin typeface="Mac"/>
              </a:rPr>
              <a:t>Achieving Impact</a:t>
            </a: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354787" y="1383031"/>
            <a:ext cx="8229600" cy="2918307"/>
          </a:xfrm>
        </p:spPr>
        <p:txBody>
          <a:bodyPr>
            <a:normAutofit fontScale="55000" lnSpcReduction="20000"/>
          </a:bodyPr>
          <a:lstStyle/>
          <a:p>
            <a:pPr marL="285750" indent="-285750"/>
            <a:r>
              <a:rPr lang="en-US" sz="2800" dirty="0">
                <a:solidFill>
                  <a:srgbClr val="5E368D"/>
                </a:solidFill>
                <a:latin typeface="Mac"/>
              </a:rPr>
              <a:t>Projects supported through the Communities in Transition Project should be clearly focused on these issues and these core themes.</a:t>
            </a:r>
          </a:p>
          <a:p>
            <a:pPr marL="285750" indent="-285750"/>
            <a:endParaRPr lang="en-US" sz="2800" dirty="0">
              <a:solidFill>
                <a:srgbClr val="5E368D"/>
              </a:solidFill>
              <a:latin typeface="Mac"/>
            </a:endParaRPr>
          </a:p>
          <a:p>
            <a:pPr marL="285750" indent="-285750"/>
            <a:r>
              <a:rPr lang="en-US" sz="2800" dirty="0">
                <a:solidFill>
                  <a:srgbClr val="5E368D"/>
                </a:solidFill>
                <a:latin typeface="Mac"/>
              </a:rPr>
              <a:t>We must all continue to challenge ourselves throughout delivery to ensure that the activities we are involved in have the potential to address the underlying issues and achieve positive outcomes.</a:t>
            </a:r>
          </a:p>
          <a:p>
            <a:pPr marL="285750" indent="-285750"/>
            <a:endParaRPr lang="en-US" sz="2800" dirty="0">
              <a:solidFill>
                <a:srgbClr val="5E368D"/>
              </a:solidFill>
              <a:latin typeface="Mac"/>
            </a:endParaRPr>
          </a:p>
          <a:p>
            <a:pPr marL="285750" indent="-285750"/>
            <a:r>
              <a:rPr lang="en-US" sz="2800" dirty="0">
                <a:solidFill>
                  <a:srgbClr val="5E368D"/>
                </a:solidFill>
                <a:latin typeface="Mac"/>
              </a:rPr>
              <a:t>There will be more qualitative evaluations across the areas of focus on an ongoing basis during this phase to assess how we are changing areas.</a:t>
            </a:r>
          </a:p>
          <a:p>
            <a:pPr marL="285750" indent="-285750"/>
            <a:endParaRPr lang="en-US" sz="2800" dirty="0">
              <a:solidFill>
                <a:srgbClr val="5E368D"/>
              </a:solidFill>
              <a:latin typeface="Mac"/>
            </a:endParaRPr>
          </a:p>
          <a:p>
            <a:pPr marL="285750" indent="-285750"/>
            <a:r>
              <a:rPr lang="en-US" sz="2800" dirty="0">
                <a:solidFill>
                  <a:srgbClr val="5E368D"/>
                </a:solidFill>
                <a:latin typeface="Mac"/>
              </a:rPr>
              <a:t>The Project will link – and be asked to demonstrate impact – to the Tackling </a:t>
            </a:r>
            <a:r>
              <a:rPr lang="en-US" sz="2800" dirty="0" err="1">
                <a:solidFill>
                  <a:srgbClr val="5E368D"/>
                </a:solidFill>
                <a:latin typeface="Mac"/>
              </a:rPr>
              <a:t>Paramilitarism</a:t>
            </a:r>
            <a:r>
              <a:rPr lang="en-US" sz="2800" dirty="0">
                <a:solidFill>
                  <a:srgbClr val="5E368D"/>
                </a:solidFill>
                <a:latin typeface="Mac"/>
              </a:rPr>
              <a:t> </a:t>
            </a:r>
            <a:r>
              <a:rPr lang="en-US" sz="2800" dirty="0" err="1">
                <a:solidFill>
                  <a:srgbClr val="5E368D"/>
                </a:solidFill>
                <a:latin typeface="Mac"/>
              </a:rPr>
              <a:t>Programme</a:t>
            </a:r>
            <a:r>
              <a:rPr lang="en-US" sz="2800" dirty="0">
                <a:solidFill>
                  <a:srgbClr val="5E368D"/>
                </a:solidFill>
                <a:latin typeface="Mac"/>
              </a:rPr>
              <a:t> benefit ‘</a:t>
            </a:r>
            <a:r>
              <a:rPr lang="en-US" sz="2800" b="1" i="1" dirty="0">
                <a:solidFill>
                  <a:srgbClr val="5E368D"/>
                </a:solidFill>
                <a:latin typeface="Mac"/>
              </a:rPr>
              <a:t>Increase in Community Resilience</a:t>
            </a:r>
            <a:r>
              <a:rPr lang="en-US" sz="2800" dirty="0">
                <a:solidFill>
                  <a:srgbClr val="5E368D"/>
                </a:solidFill>
                <a:latin typeface="Mac"/>
              </a:rPr>
              <a:t>’</a:t>
            </a:r>
          </a:p>
          <a:p>
            <a:endParaRPr lang="en-GB" dirty="0"/>
          </a:p>
        </p:txBody>
      </p:sp>
    </p:spTree>
    <p:extLst>
      <p:ext uri="{BB962C8B-B14F-4D97-AF65-F5344CB8AC3E}">
        <p14:creationId xmlns:p14="http://schemas.microsoft.com/office/powerpoint/2010/main" val="9121827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304049"/>
            <a:ext cx="8229600" cy="857250"/>
          </a:xfrm>
        </p:spPr>
        <p:txBody>
          <a:bodyPr>
            <a:normAutofit/>
          </a:bodyPr>
          <a:lstStyle/>
          <a:p>
            <a:pPr algn="l"/>
            <a:r>
              <a:rPr lang="en-US" sz="2700" b="1" dirty="0" smtClean="0">
                <a:solidFill>
                  <a:srgbClr val="5E368D"/>
                </a:solidFill>
                <a:latin typeface="Mac"/>
              </a:rPr>
              <a:t>Communication</a:t>
            </a:r>
            <a:endParaRPr lang="en-GB" dirty="0"/>
          </a:p>
        </p:txBody>
      </p:sp>
      <p:sp>
        <p:nvSpPr>
          <p:cNvPr id="3" name="Content Placeholder 2"/>
          <p:cNvSpPr>
            <a:spLocks noGrp="1"/>
          </p:cNvSpPr>
          <p:nvPr>
            <p:ph idx="1"/>
          </p:nvPr>
        </p:nvSpPr>
        <p:spPr>
          <a:xfrm>
            <a:off x="354787" y="1383031"/>
            <a:ext cx="8229600" cy="3210915"/>
          </a:xfrm>
        </p:spPr>
        <p:txBody>
          <a:bodyPr>
            <a:normAutofit/>
          </a:bodyPr>
          <a:lstStyle/>
          <a:p>
            <a:pPr marL="285750" indent="-285750"/>
            <a:r>
              <a:rPr lang="en-US" sz="1700" dirty="0">
                <a:solidFill>
                  <a:srgbClr val="5E368D"/>
                </a:solidFill>
                <a:latin typeface="Mac"/>
              </a:rPr>
              <a:t>With thanks to feedback from our current delivery partners and wider stakeholders, we have developed a core Communities in Transition brand that will be implemented from the start of all Phase 2 projects.</a:t>
            </a:r>
          </a:p>
          <a:p>
            <a:pPr marL="285750" indent="-285750"/>
            <a:endParaRPr lang="en-US" sz="1700" dirty="0">
              <a:solidFill>
                <a:srgbClr val="5E368D"/>
              </a:solidFill>
              <a:latin typeface="Mac"/>
            </a:endParaRPr>
          </a:p>
          <a:p>
            <a:pPr marL="285750" indent="-285750"/>
            <a:r>
              <a:rPr lang="en-US" sz="1700" dirty="0">
                <a:solidFill>
                  <a:srgbClr val="5E368D"/>
                </a:solidFill>
                <a:latin typeface="Mac"/>
              </a:rPr>
              <a:t>The branding will help improve visibility of the Project across local areas and ensure it has a clear and distinct presence.</a:t>
            </a:r>
          </a:p>
          <a:p>
            <a:pPr marL="285750" indent="-285750"/>
            <a:endParaRPr lang="en-US" sz="1700" dirty="0">
              <a:solidFill>
                <a:srgbClr val="5E368D"/>
              </a:solidFill>
              <a:latin typeface="Mac"/>
            </a:endParaRPr>
          </a:p>
          <a:p>
            <a:pPr marL="285750" indent="-285750"/>
            <a:r>
              <a:rPr lang="en-US" sz="1700" dirty="0">
                <a:solidFill>
                  <a:srgbClr val="5E368D"/>
                </a:solidFill>
                <a:latin typeface="Mac"/>
              </a:rPr>
              <a:t>A communications protocol will form part of new contracts to ensure the positive impacts being achieved by projects are </a:t>
            </a:r>
            <a:r>
              <a:rPr lang="en-US" sz="1700" dirty="0" err="1">
                <a:solidFill>
                  <a:srgbClr val="5E368D"/>
                </a:solidFill>
                <a:latin typeface="Mac"/>
              </a:rPr>
              <a:t>recognised</a:t>
            </a:r>
            <a:r>
              <a:rPr lang="en-US" sz="1700" dirty="0">
                <a:solidFill>
                  <a:srgbClr val="5E368D"/>
                </a:solidFill>
                <a:latin typeface="Mac"/>
              </a:rPr>
              <a:t> and celebrated.</a:t>
            </a:r>
          </a:p>
          <a:p>
            <a:endParaRPr lang="en-GB" dirty="0"/>
          </a:p>
        </p:txBody>
      </p:sp>
    </p:spTree>
    <p:extLst>
      <p:ext uri="{BB962C8B-B14F-4D97-AF65-F5344CB8AC3E}">
        <p14:creationId xmlns:p14="http://schemas.microsoft.com/office/powerpoint/2010/main" val="2589020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732674"/>
            <a:ext cx="8229600" cy="857250"/>
          </a:xfrm>
        </p:spPr>
        <p:txBody>
          <a:bodyPr>
            <a:normAutofit fontScale="90000"/>
          </a:bodyPr>
          <a:lstStyle/>
          <a:p>
            <a:pPr algn="l"/>
            <a:r>
              <a:rPr lang="en-US" sz="2700" b="1" dirty="0" smtClean="0">
                <a:solidFill>
                  <a:srgbClr val="5E368D"/>
                </a:solidFill>
                <a:latin typeface="Mac"/>
              </a:rPr>
              <a:t>What were the priorities in West Belfast?</a:t>
            </a: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354787" y="1728814"/>
            <a:ext cx="8229600" cy="2059416"/>
          </a:xfrm>
        </p:spPr>
        <p:txBody>
          <a:bodyPr>
            <a:normAutofit fontScale="62500" lnSpcReduction="20000"/>
          </a:bodyPr>
          <a:lstStyle/>
          <a:p>
            <a:pPr marL="285750" lvl="0" indent="-285750">
              <a:buFont typeface="Arial" panose="020B0604020202020204" pitchFamily="34" charset="0"/>
              <a:buChar char="•"/>
            </a:pPr>
            <a:r>
              <a:rPr lang="en-GB" dirty="0">
                <a:solidFill>
                  <a:srgbClr val="7030A0"/>
                </a:solidFill>
                <a:latin typeface="Mac"/>
              </a:rPr>
              <a:t>Health &amp; Wellbeing - Drug and alcohol misuse and need for </a:t>
            </a:r>
            <a:r>
              <a:rPr lang="en-GB" dirty="0" smtClean="0">
                <a:solidFill>
                  <a:srgbClr val="7030A0"/>
                </a:solidFill>
                <a:latin typeface="Mac"/>
              </a:rPr>
              <a:t>an </a:t>
            </a:r>
            <a:r>
              <a:rPr lang="en-GB" dirty="0">
                <a:solidFill>
                  <a:srgbClr val="7030A0"/>
                </a:solidFill>
                <a:latin typeface="Mac"/>
              </a:rPr>
              <a:t>awareness campaign and intervention</a:t>
            </a:r>
          </a:p>
          <a:p>
            <a:pPr marL="285750" lvl="0" indent="-285750">
              <a:buFont typeface="Arial" panose="020B0604020202020204" pitchFamily="34" charset="0"/>
              <a:buChar char="•"/>
            </a:pPr>
            <a:endParaRPr lang="en-GB" dirty="0">
              <a:solidFill>
                <a:srgbClr val="7030A0"/>
              </a:solidFill>
              <a:latin typeface="Mac"/>
            </a:endParaRPr>
          </a:p>
          <a:p>
            <a:pPr marL="285750" lvl="0" indent="-285750">
              <a:buFont typeface="Arial" panose="020B0604020202020204" pitchFamily="34" charset="0"/>
              <a:buChar char="•"/>
            </a:pPr>
            <a:r>
              <a:rPr lang="en-GB" dirty="0">
                <a:solidFill>
                  <a:srgbClr val="7030A0"/>
                </a:solidFill>
                <a:latin typeface="Mac"/>
              </a:rPr>
              <a:t>Low aspirations and a growing sense of hopelessness, particularly among young people</a:t>
            </a:r>
          </a:p>
          <a:p>
            <a:pPr marL="285750" lvl="0" indent="-285750">
              <a:buFont typeface="Arial" panose="020B0604020202020204" pitchFamily="34" charset="0"/>
              <a:buChar char="•"/>
            </a:pPr>
            <a:endParaRPr lang="en-GB" dirty="0">
              <a:solidFill>
                <a:srgbClr val="7030A0"/>
              </a:solidFill>
              <a:latin typeface="Mac"/>
            </a:endParaRPr>
          </a:p>
          <a:p>
            <a:pPr marL="285750" lvl="0" indent="-285750">
              <a:buFont typeface="Arial" panose="020B0604020202020204" pitchFamily="34" charset="0"/>
              <a:buChar char="•"/>
            </a:pPr>
            <a:r>
              <a:rPr lang="en-GB" dirty="0">
                <a:solidFill>
                  <a:srgbClr val="7030A0"/>
                </a:solidFill>
                <a:latin typeface="Mac"/>
              </a:rPr>
              <a:t>Acute mental health needs</a:t>
            </a:r>
          </a:p>
          <a:p>
            <a:endParaRPr lang="en-GB" dirty="0"/>
          </a:p>
        </p:txBody>
      </p:sp>
    </p:spTree>
    <p:extLst>
      <p:ext uri="{BB962C8B-B14F-4D97-AF65-F5344CB8AC3E}">
        <p14:creationId xmlns:p14="http://schemas.microsoft.com/office/powerpoint/2010/main" val="8741267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732674"/>
            <a:ext cx="8229600" cy="857250"/>
          </a:xfrm>
        </p:spPr>
        <p:txBody>
          <a:bodyPr>
            <a:normAutofit fontScale="90000"/>
          </a:bodyPr>
          <a:lstStyle/>
          <a:p>
            <a:pPr algn="l"/>
            <a:r>
              <a:rPr lang="en-US" sz="2700" b="1" dirty="0" smtClean="0">
                <a:solidFill>
                  <a:srgbClr val="5E368D"/>
                </a:solidFill>
                <a:latin typeface="Mac"/>
              </a:rPr>
              <a:t>What were the priorities in West Belfast?</a:t>
            </a: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354787" y="1705855"/>
            <a:ext cx="8229600" cy="2595483"/>
          </a:xfrm>
        </p:spPr>
        <p:txBody>
          <a:bodyPr>
            <a:normAutofit fontScale="85000" lnSpcReduction="20000"/>
          </a:bodyPr>
          <a:lstStyle/>
          <a:p>
            <a:pPr marL="285750" lvl="0" indent="-285750">
              <a:buFont typeface="Arial" panose="020B0604020202020204" pitchFamily="34" charset="0"/>
              <a:buChar char="•"/>
            </a:pPr>
            <a:r>
              <a:rPr lang="en-GB" sz="2600" dirty="0">
                <a:solidFill>
                  <a:srgbClr val="7030A0"/>
                </a:solidFill>
                <a:latin typeface="Mac"/>
              </a:rPr>
              <a:t>Community Safety - Lack of confidence in PSNI. High levels of ASB and criminal behaviour</a:t>
            </a:r>
          </a:p>
          <a:p>
            <a:pPr marL="285750" lvl="0" indent="-285750">
              <a:buFont typeface="Arial" panose="020B0604020202020204" pitchFamily="34" charset="0"/>
              <a:buChar char="•"/>
            </a:pPr>
            <a:endParaRPr lang="en-GB" sz="2600" dirty="0">
              <a:solidFill>
                <a:srgbClr val="7030A0"/>
              </a:solidFill>
              <a:latin typeface="Mac"/>
            </a:endParaRPr>
          </a:p>
          <a:p>
            <a:pPr marL="285750" lvl="0" indent="-285750">
              <a:buFont typeface="Arial" panose="020B0604020202020204" pitchFamily="34" charset="0"/>
              <a:buChar char="•"/>
            </a:pPr>
            <a:r>
              <a:rPr lang="en-GB" sz="2600" dirty="0">
                <a:solidFill>
                  <a:srgbClr val="7030A0"/>
                </a:solidFill>
                <a:latin typeface="Mac"/>
              </a:rPr>
              <a:t>Community safety structures should be resourced to build on previous experiences of best practice</a:t>
            </a:r>
          </a:p>
          <a:p>
            <a:pPr marL="285750" lvl="0" indent="-285750">
              <a:buFont typeface="Arial" panose="020B0604020202020204" pitchFamily="34" charset="0"/>
              <a:buChar char="•"/>
            </a:pPr>
            <a:endParaRPr lang="en-GB" sz="2600" dirty="0">
              <a:solidFill>
                <a:srgbClr val="7030A0"/>
              </a:solidFill>
              <a:latin typeface="Mac"/>
            </a:endParaRPr>
          </a:p>
          <a:p>
            <a:pPr marL="285750" lvl="0" indent="-285750">
              <a:buFont typeface="Arial" panose="020B0604020202020204" pitchFamily="34" charset="0"/>
              <a:buChar char="•"/>
            </a:pPr>
            <a:r>
              <a:rPr lang="en-GB" sz="2600" dirty="0">
                <a:solidFill>
                  <a:srgbClr val="7030A0"/>
                </a:solidFill>
                <a:latin typeface="Mac"/>
              </a:rPr>
              <a:t>Numerous sites across the area noted as being the venue for anti-social behaviour</a:t>
            </a:r>
          </a:p>
          <a:p>
            <a:endParaRPr lang="en-GB" dirty="0"/>
          </a:p>
        </p:txBody>
      </p:sp>
    </p:spTree>
    <p:extLst>
      <p:ext uri="{BB962C8B-B14F-4D97-AF65-F5344CB8AC3E}">
        <p14:creationId xmlns:p14="http://schemas.microsoft.com/office/powerpoint/2010/main" val="3479783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381545"/>
            <a:ext cx="8229600" cy="857250"/>
          </a:xfrm>
        </p:spPr>
        <p:txBody>
          <a:bodyPr>
            <a:normAutofit/>
          </a:bodyPr>
          <a:lstStyle/>
          <a:p>
            <a:pPr algn="l"/>
            <a:r>
              <a:rPr lang="en-US" sz="2700" b="1" dirty="0" smtClean="0">
                <a:solidFill>
                  <a:srgbClr val="5E368D"/>
                </a:solidFill>
                <a:latin typeface="Mac"/>
              </a:rPr>
              <a:t>Delivery During Phase 1</a:t>
            </a:r>
            <a:endParaRPr lang="en-GB" dirty="0"/>
          </a:p>
        </p:txBody>
      </p:sp>
      <p:sp>
        <p:nvSpPr>
          <p:cNvPr id="3" name="Content Placeholder 2"/>
          <p:cNvSpPr>
            <a:spLocks noGrp="1"/>
          </p:cNvSpPr>
          <p:nvPr>
            <p:ph idx="1"/>
          </p:nvPr>
        </p:nvSpPr>
        <p:spPr>
          <a:xfrm>
            <a:off x="354787" y="1383031"/>
            <a:ext cx="8229600" cy="2918307"/>
          </a:xfrm>
        </p:spPr>
        <p:txBody>
          <a:bodyPr>
            <a:normAutofit fontScale="92500"/>
          </a:bodyPr>
          <a:lstStyle/>
          <a:p>
            <a:r>
              <a:rPr lang="en-US" sz="2400" dirty="0">
                <a:solidFill>
                  <a:srgbClr val="5E368D"/>
                </a:solidFill>
                <a:latin typeface="Mac"/>
              </a:rPr>
              <a:t>During CIT Phase 1 the following projects were delivered:</a:t>
            </a:r>
          </a:p>
          <a:p>
            <a:endParaRPr lang="en-US" sz="2400" dirty="0">
              <a:solidFill>
                <a:srgbClr val="5E368D"/>
              </a:solidFill>
              <a:latin typeface="Mac"/>
            </a:endParaRPr>
          </a:p>
          <a:p>
            <a:pPr marL="285750" indent="-285750">
              <a:buFont typeface="Arial" panose="020B0604020202020204" pitchFamily="34" charset="0"/>
              <a:buChar char="•"/>
            </a:pPr>
            <a:r>
              <a:rPr lang="en-US" sz="2400" dirty="0">
                <a:solidFill>
                  <a:srgbClr val="5E368D"/>
                </a:solidFill>
                <a:latin typeface="Mac"/>
              </a:rPr>
              <a:t>Health and Wellbeing </a:t>
            </a:r>
          </a:p>
          <a:p>
            <a:pPr marL="285750" indent="-285750">
              <a:buFont typeface="Arial" panose="020B0604020202020204" pitchFamily="34" charset="0"/>
              <a:buChar char="•"/>
            </a:pPr>
            <a:r>
              <a:rPr lang="en-US" sz="2400" dirty="0" smtClean="0">
                <a:solidFill>
                  <a:srgbClr val="5E368D"/>
                </a:solidFill>
                <a:latin typeface="Mac"/>
              </a:rPr>
              <a:t>Community </a:t>
            </a:r>
            <a:r>
              <a:rPr lang="en-US" sz="2400" dirty="0">
                <a:solidFill>
                  <a:srgbClr val="5E368D"/>
                </a:solidFill>
                <a:latin typeface="Mac"/>
              </a:rPr>
              <a:t>Safety and Urban Regeneration </a:t>
            </a:r>
          </a:p>
          <a:p>
            <a:pPr marL="0" indent="0">
              <a:buNone/>
            </a:pPr>
            <a:endParaRPr lang="en-US" sz="2400" dirty="0">
              <a:solidFill>
                <a:srgbClr val="5E368D"/>
              </a:solidFill>
              <a:latin typeface="Mac"/>
            </a:endParaRPr>
          </a:p>
          <a:p>
            <a:pPr marL="285750" indent="-285750"/>
            <a:r>
              <a:rPr lang="en-US" sz="2400" dirty="0">
                <a:solidFill>
                  <a:srgbClr val="5E368D"/>
                </a:solidFill>
                <a:latin typeface="Mac"/>
              </a:rPr>
              <a:t>Regional Restorative Practice (continuing into Phase II) </a:t>
            </a:r>
          </a:p>
          <a:p>
            <a:pPr marL="285750" indent="-285750"/>
            <a:r>
              <a:rPr lang="en-US" sz="2400" dirty="0">
                <a:solidFill>
                  <a:srgbClr val="5E368D"/>
                </a:solidFill>
                <a:latin typeface="Mac"/>
              </a:rPr>
              <a:t>Regional Personal Transition (continuing into Phase II) </a:t>
            </a:r>
          </a:p>
          <a:p>
            <a:endParaRPr lang="en-GB" dirty="0"/>
          </a:p>
        </p:txBody>
      </p:sp>
    </p:spTree>
    <p:extLst>
      <p:ext uri="{BB962C8B-B14F-4D97-AF65-F5344CB8AC3E}">
        <p14:creationId xmlns:p14="http://schemas.microsoft.com/office/powerpoint/2010/main" val="3680563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2.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
        <p:nvSpPr>
          <p:cNvPr id="3" name="TextBox 2"/>
          <p:cNvSpPr txBox="1"/>
          <p:nvPr/>
        </p:nvSpPr>
        <p:spPr>
          <a:xfrm>
            <a:off x="173245" y="1762330"/>
            <a:ext cx="4402815" cy="1384995"/>
          </a:xfrm>
          <a:prstGeom prst="rect">
            <a:avLst/>
          </a:prstGeom>
          <a:noFill/>
        </p:spPr>
        <p:txBody>
          <a:bodyPr wrap="square" rtlCol="0">
            <a:spAutoFit/>
          </a:bodyPr>
          <a:lstStyle/>
          <a:p>
            <a:r>
              <a:rPr lang="en-US" sz="2800" b="1" dirty="0" smtClean="0">
                <a:solidFill>
                  <a:srgbClr val="5E368D"/>
                </a:solidFill>
                <a:latin typeface="Mac"/>
              </a:rPr>
              <a:t>West Belfast</a:t>
            </a:r>
          </a:p>
          <a:p>
            <a:r>
              <a:rPr lang="en-US" sz="2800" b="1" dirty="0" smtClean="0">
                <a:solidFill>
                  <a:srgbClr val="5E368D"/>
                </a:solidFill>
                <a:latin typeface="Mac"/>
              </a:rPr>
              <a:t>Pre Market Engagement</a:t>
            </a:r>
          </a:p>
          <a:p>
            <a:r>
              <a:rPr lang="en-US" sz="2800" b="1" dirty="0" smtClean="0">
                <a:solidFill>
                  <a:srgbClr val="5E368D"/>
                </a:solidFill>
                <a:latin typeface="Mac"/>
              </a:rPr>
              <a:t>CIT Phase </a:t>
            </a:r>
            <a:r>
              <a:rPr lang="en-US" sz="2800" b="1" dirty="0">
                <a:solidFill>
                  <a:srgbClr val="5E368D"/>
                </a:solidFill>
                <a:latin typeface="Mac"/>
              </a:rPr>
              <a:t>2</a:t>
            </a:r>
            <a:endParaRPr lang="en-US" sz="2800" b="1" dirty="0" smtClean="0">
              <a:solidFill>
                <a:srgbClr val="5E368D"/>
              </a:solidFill>
              <a:latin typeface="Mac"/>
            </a:endParaRPr>
          </a:p>
        </p:txBody>
      </p:sp>
      <p:sp>
        <p:nvSpPr>
          <p:cNvPr id="4" name="TextBox 3"/>
          <p:cNvSpPr txBox="1"/>
          <p:nvPr/>
        </p:nvSpPr>
        <p:spPr>
          <a:xfrm>
            <a:off x="173245" y="3147325"/>
            <a:ext cx="2994237" cy="1754326"/>
          </a:xfrm>
          <a:prstGeom prst="rect">
            <a:avLst/>
          </a:prstGeom>
          <a:noFill/>
        </p:spPr>
        <p:txBody>
          <a:bodyPr wrap="square" rtlCol="0">
            <a:spAutoFit/>
          </a:bodyPr>
          <a:lstStyle/>
          <a:p>
            <a:endParaRPr lang="en-US" b="1" dirty="0">
              <a:solidFill>
                <a:srgbClr val="5E368D"/>
              </a:solidFill>
              <a:latin typeface="Mac"/>
            </a:endParaRPr>
          </a:p>
          <a:p>
            <a:r>
              <a:rPr lang="en-US" b="1" dirty="0">
                <a:solidFill>
                  <a:srgbClr val="5E368D"/>
                </a:solidFill>
                <a:latin typeface="Mac"/>
              </a:rPr>
              <a:t>Lower Falls, </a:t>
            </a:r>
            <a:r>
              <a:rPr lang="en-US" b="1" dirty="0" err="1">
                <a:solidFill>
                  <a:srgbClr val="5E368D"/>
                </a:solidFill>
                <a:latin typeface="Mac"/>
              </a:rPr>
              <a:t>Twinbrook</a:t>
            </a:r>
            <a:r>
              <a:rPr lang="en-US" b="1" dirty="0">
                <a:solidFill>
                  <a:srgbClr val="5E368D"/>
                </a:solidFill>
                <a:latin typeface="Mac"/>
              </a:rPr>
              <a:t>, </a:t>
            </a:r>
            <a:r>
              <a:rPr lang="en-US" b="1" dirty="0" err="1">
                <a:solidFill>
                  <a:srgbClr val="5E368D"/>
                </a:solidFill>
                <a:latin typeface="Mac"/>
              </a:rPr>
              <a:t>Poleglass</a:t>
            </a:r>
            <a:r>
              <a:rPr lang="en-US" b="1" dirty="0">
                <a:solidFill>
                  <a:srgbClr val="5E368D"/>
                </a:solidFill>
                <a:latin typeface="Mac"/>
              </a:rPr>
              <a:t>, Upper Springfield, Turf Lodge and </a:t>
            </a:r>
            <a:r>
              <a:rPr lang="en-US" b="1" dirty="0" err="1">
                <a:solidFill>
                  <a:srgbClr val="5E368D"/>
                </a:solidFill>
                <a:latin typeface="Mac"/>
              </a:rPr>
              <a:t>Ballymurphy</a:t>
            </a:r>
            <a:endParaRPr lang="en-US" b="1" dirty="0">
              <a:solidFill>
                <a:srgbClr val="5E368D"/>
              </a:solidFill>
              <a:latin typeface="Mac"/>
            </a:endParaRPr>
          </a:p>
          <a:p>
            <a:r>
              <a:rPr lang="en-US" b="1" dirty="0" smtClean="0">
                <a:solidFill>
                  <a:srgbClr val="5E368D"/>
                </a:solidFill>
                <a:latin typeface="Mac"/>
              </a:rPr>
              <a:t>6 May 2021</a:t>
            </a:r>
            <a:endParaRPr lang="en-US" b="1" dirty="0">
              <a:solidFill>
                <a:srgbClr val="5E368D"/>
              </a:solidFill>
              <a:latin typeface="Mac"/>
            </a:endParaRPr>
          </a:p>
        </p:txBody>
      </p:sp>
    </p:spTree>
    <p:extLst>
      <p:ext uri="{BB962C8B-B14F-4D97-AF65-F5344CB8AC3E}">
        <p14:creationId xmlns:p14="http://schemas.microsoft.com/office/powerpoint/2010/main" val="38847889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453139" y="954406"/>
            <a:ext cx="8229600" cy="857250"/>
          </a:xfrm>
        </p:spPr>
        <p:txBody>
          <a:bodyPr>
            <a:normAutofit fontScale="90000"/>
          </a:bodyPr>
          <a:lstStyle/>
          <a:p>
            <a:pPr algn="l"/>
            <a:r>
              <a:rPr lang="en-US" sz="2700" b="1" dirty="0">
                <a:solidFill>
                  <a:srgbClr val="5E368D"/>
                </a:solidFill>
                <a:latin typeface="Mac"/>
              </a:rPr>
              <a:t>Tackling Paramilitary Activity, Criminality and </a:t>
            </a:r>
            <a:r>
              <a:rPr lang="en-US" sz="2700" b="1" dirty="0" err="1">
                <a:solidFill>
                  <a:srgbClr val="5E368D"/>
                </a:solidFill>
                <a:latin typeface="Mac"/>
              </a:rPr>
              <a:t>Organised</a:t>
            </a:r>
            <a:r>
              <a:rPr lang="en-US" sz="2700" b="1" dirty="0">
                <a:solidFill>
                  <a:srgbClr val="5E368D"/>
                </a:solidFill>
                <a:latin typeface="Mac"/>
              </a:rPr>
              <a:t> Crime </a:t>
            </a:r>
            <a:r>
              <a:rPr lang="en-US" sz="2700" b="1" dirty="0" err="1">
                <a:solidFill>
                  <a:srgbClr val="5E368D"/>
                </a:solidFill>
                <a:latin typeface="Mac"/>
              </a:rPr>
              <a:t>Programme</a:t>
            </a:r>
            <a:r>
              <a:rPr lang="en-US" sz="2800" b="1" dirty="0">
                <a:solidFill>
                  <a:srgbClr val="5E368D"/>
                </a:solidFill>
                <a:latin typeface="Mac"/>
              </a:rPr>
              <a:t/>
            </a:r>
            <a:br>
              <a:rPr lang="en-US" sz="2800" b="1" dirty="0">
                <a:solidFill>
                  <a:srgbClr val="5E368D"/>
                </a:solidFill>
                <a:latin typeface="Mac"/>
              </a:rPr>
            </a:b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354786" y="1383031"/>
            <a:ext cx="8657539" cy="3086556"/>
          </a:xfrm>
        </p:spPr>
        <p:txBody>
          <a:bodyPr>
            <a:normAutofit lnSpcReduction="10000"/>
          </a:bodyPr>
          <a:lstStyle/>
          <a:p>
            <a:pPr marL="285750" indent="-285750"/>
            <a:r>
              <a:rPr lang="en-US" sz="1900" dirty="0">
                <a:solidFill>
                  <a:srgbClr val="5E368D"/>
                </a:solidFill>
                <a:latin typeface="Mac"/>
              </a:rPr>
              <a:t>The Communities in Transition Project is </a:t>
            </a:r>
            <a:r>
              <a:rPr lang="en-US" sz="1900" u="sng" dirty="0">
                <a:solidFill>
                  <a:srgbClr val="5E368D"/>
                </a:solidFill>
                <a:latin typeface="Mac"/>
              </a:rPr>
              <a:t>just one aspect </a:t>
            </a:r>
            <a:r>
              <a:rPr lang="en-US" sz="1900" dirty="0">
                <a:solidFill>
                  <a:srgbClr val="5E368D"/>
                </a:solidFill>
                <a:latin typeface="Mac"/>
              </a:rPr>
              <a:t>of the NI Executive’s Action Plan on Tackling Paramilitary Activity, Criminality and </a:t>
            </a:r>
            <a:r>
              <a:rPr lang="en-US" sz="1900" dirty="0" err="1">
                <a:solidFill>
                  <a:srgbClr val="5E368D"/>
                </a:solidFill>
                <a:latin typeface="Mac"/>
              </a:rPr>
              <a:t>Organised</a:t>
            </a:r>
            <a:r>
              <a:rPr lang="en-US" sz="1900" dirty="0">
                <a:solidFill>
                  <a:srgbClr val="5E368D"/>
                </a:solidFill>
                <a:latin typeface="Mac"/>
              </a:rPr>
              <a:t> Crime.</a:t>
            </a:r>
          </a:p>
          <a:p>
            <a:pPr marL="285750" indent="-285750"/>
            <a:endParaRPr lang="en-US" sz="1900" dirty="0">
              <a:solidFill>
                <a:srgbClr val="5E368D"/>
              </a:solidFill>
              <a:latin typeface="Mac"/>
            </a:endParaRPr>
          </a:p>
          <a:p>
            <a:pPr marL="285750" indent="-285750"/>
            <a:r>
              <a:rPr lang="en-US" sz="1900" dirty="0">
                <a:solidFill>
                  <a:srgbClr val="5E368D"/>
                </a:solidFill>
                <a:latin typeface="Mac"/>
              </a:rPr>
              <a:t>The </a:t>
            </a:r>
            <a:r>
              <a:rPr lang="en-US" sz="1900" dirty="0" err="1">
                <a:solidFill>
                  <a:srgbClr val="5E368D"/>
                </a:solidFill>
                <a:latin typeface="Mac"/>
              </a:rPr>
              <a:t>Programme</a:t>
            </a:r>
            <a:r>
              <a:rPr lang="en-US" sz="1900" dirty="0">
                <a:solidFill>
                  <a:srgbClr val="5E368D"/>
                </a:solidFill>
                <a:latin typeface="Mac"/>
              </a:rPr>
              <a:t> funds a wide variety of activity, such as policing responses, dedicated women’s </a:t>
            </a:r>
            <a:r>
              <a:rPr lang="en-US" sz="1900" dirty="0" err="1">
                <a:solidFill>
                  <a:srgbClr val="5E368D"/>
                </a:solidFill>
                <a:latin typeface="Mac"/>
              </a:rPr>
              <a:t>programmes</a:t>
            </a:r>
            <a:r>
              <a:rPr lang="en-US" sz="1900" dirty="0">
                <a:solidFill>
                  <a:srgbClr val="5E368D"/>
                </a:solidFill>
                <a:latin typeface="Mac"/>
              </a:rPr>
              <a:t>, and a number of youth interventions – to name a few.</a:t>
            </a:r>
          </a:p>
          <a:p>
            <a:pPr marL="285750" indent="-285750"/>
            <a:endParaRPr lang="en-US" sz="1900" dirty="0">
              <a:solidFill>
                <a:srgbClr val="5E368D"/>
              </a:solidFill>
              <a:latin typeface="Mac"/>
            </a:endParaRPr>
          </a:p>
          <a:p>
            <a:pPr marL="285750" indent="-285750"/>
            <a:r>
              <a:rPr lang="en-US" sz="1900" dirty="0">
                <a:solidFill>
                  <a:srgbClr val="5E368D"/>
                </a:solidFill>
                <a:latin typeface="Mac"/>
              </a:rPr>
              <a:t>Achieving a lasting impact on these issues will require all parts of the </a:t>
            </a:r>
            <a:r>
              <a:rPr lang="en-US" sz="1900" dirty="0" err="1">
                <a:solidFill>
                  <a:srgbClr val="5E368D"/>
                </a:solidFill>
                <a:latin typeface="Mac"/>
              </a:rPr>
              <a:t>Programme</a:t>
            </a:r>
            <a:r>
              <a:rPr lang="en-US" sz="1900" dirty="0">
                <a:solidFill>
                  <a:srgbClr val="5E368D"/>
                </a:solidFill>
                <a:latin typeface="Mac"/>
              </a:rPr>
              <a:t> working together.</a:t>
            </a:r>
          </a:p>
          <a:p>
            <a:endParaRPr lang="en-GB" dirty="0"/>
          </a:p>
        </p:txBody>
      </p:sp>
    </p:spTree>
    <p:extLst>
      <p:ext uri="{BB962C8B-B14F-4D97-AF65-F5344CB8AC3E}">
        <p14:creationId xmlns:p14="http://schemas.microsoft.com/office/powerpoint/2010/main" val="7800755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629107" y="304049"/>
            <a:ext cx="8229600" cy="857250"/>
          </a:xfrm>
        </p:spPr>
        <p:txBody>
          <a:bodyPr>
            <a:normAutofit/>
          </a:bodyPr>
          <a:lstStyle/>
          <a:p>
            <a:pPr algn="l"/>
            <a:r>
              <a:rPr lang="en-US" sz="2000" b="1" dirty="0" smtClean="0">
                <a:solidFill>
                  <a:srgbClr val="5E368D"/>
                </a:solidFill>
                <a:latin typeface="Mac"/>
              </a:rPr>
              <a:t>Phase 2 Overview</a:t>
            </a:r>
            <a:endParaRPr lang="en-GB" sz="2000" dirty="0"/>
          </a:p>
        </p:txBody>
      </p:sp>
      <p:sp>
        <p:nvSpPr>
          <p:cNvPr id="3" name="Content Placeholder 2"/>
          <p:cNvSpPr>
            <a:spLocks noGrp="1"/>
          </p:cNvSpPr>
          <p:nvPr>
            <p:ph idx="1"/>
          </p:nvPr>
        </p:nvSpPr>
        <p:spPr>
          <a:xfrm>
            <a:off x="354787" y="1383031"/>
            <a:ext cx="8229600" cy="2918307"/>
          </a:xfrm>
        </p:spPr>
        <p:txBody>
          <a:bodyPr>
            <a:normAutofit fontScale="55000" lnSpcReduction="20000"/>
          </a:bodyPr>
          <a:lstStyle/>
          <a:p>
            <a:pPr marL="285750" indent="-285750"/>
            <a:r>
              <a:rPr lang="en-US" sz="2800" dirty="0">
                <a:solidFill>
                  <a:srgbClr val="5E368D"/>
                </a:solidFill>
                <a:latin typeface="Mac"/>
              </a:rPr>
              <a:t>In July 2020, the NI Executive agreed in principle that subject to budget availability the Tackling Paramilitary Activity, Criminality and </a:t>
            </a:r>
            <a:r>
              <a:rPr lang="en-US" sz="2800" dirty="0" err="1">
                <a:solidFill>
                  <a:srgbClr val="5E368D"/>
                </a:solidFill>
                <a:latin typeface="Mac"/>
              </a:rPr>
              <a:t>Organised</a:t>
            </a:r>
            <a:r>
              <a:rPr lang="en-US" sz="2800" dirty="0">
                <a:solidFill>
                  <a:srgbClr val="5E368D"/>
                </a:solidFill>
                <a:latin typeface="Mac"/>
              </a:rPr>
              <a:t> Crime </a:t>
            </a:r>
            <a:r>
              <a:rPr lang="en-US" sz="2800" dirty="0" err="1">
                <a:solidFill>
                  <a:srgbClr val="5E368D"/>
                </a:solidFill>
                <a:latin typeface="Mac"/>
              </a:rPr>
              <a:t>Programme</a:t>
            </a:r>
            <a:r>
              <a:rPr lang="en-US" sz="2800" dirty="0">
                <a:solidFill>
                  <a:srgbClr val="5E368D"/>
                </a:solidFill>
                <a:latin typeface="Mac"/>
              </a:rPr>
              <a:t> should be extended to support delivery from April 2021 – March 2024.</a:t>
            </a:r>
          </a:p>
          <a:p>
            <a:pPr marL="285750" indent="-285750"/>
            <a:endParaRPr lang="en-US" sz="2800" dirty="0">
              <a:solidFill>
                <a:srgbClr val="5E368D"/>
              </a:solidFill>
              <a:latin typeface="Mac"/>
            </a:endParaRPr>
          </a:p>
          <a:p>
            <a:pPr marL="285750" indent="-285750"/>
            <a:r>
              <a:rPr lang="en-US" sz="2800" dirty="0">
                <a:solidFill>
                  <a:srgbClr val="5E368D"/>
                </a:solidFill>
                <a:latin typeface="Mac"/>
              </a:rPr>
              <a:t>Following discussions between the NI Executive and HMT a budget for the </a:t>
            </a:r>
            <a:r>
              <a:rPr lang="en-US" sz="2800" dirty="0" err="1">
                <a:solidFill>
                  <a:srgbClr val="5E368D"/>
                </a:solidFill>
                <a:latin typeface="Mac"/>
              </a:rPr>
              <a:t>Programme</a:t>
            </a:r>
            <a:r>
              <a:rPr lang="en-US" sz="2800" dirty="0">
                <a:solidFill>
                  <a:srgbClr val="5E368D"/>
                </a:solidFill>
                <a:latin typeface="Mac"/>
              </a:rPr>
              <a:t> was confirmed in late February 2021.</a:t>
            </a:r>
          </a:p>
          <a:p>
            <a:pPr marL="285750" indent="-285750"/>
            <a:endParaRPr lang="en-US" sz="2800" dirty="0">
              <a:solidFill>
                <a:srgbClr val="5E368D"/>
              </a:solidFill>
              <a:latin typeface="Mac"/>
            </a:endParaRPr>
          </a:p>
          <a:p>
            <a:pPr marL="285750" indent="-285750"/>
            <a:r>
              <a:rPr lang="en-US" sz="2800" dirty="0">
                <a:solidFill>
                  <a:srgbClr val="5E368D"/>
                </a:solidFill>
                <a:latin typeface="Mac"/>
              </a:rPr>
              <a:t>The Communities in Transition Project will be supported through a contribution of £10m over three years.</a:t>
            </a:r>
          </a:p>
          <a:p>
            <a:pPr marL="285750" indent="-285750"/>
            <a:endParaRPr lang="en-US" sz="2800" dirty="0">
              <a:solidFill>
                <a:srgbClr val="5E368D"/>
              </a:solidFill>
              <a:latin typeface="Mac"/>
            </a:endParaRPr>
          </a:p>
          <a:p>
            <a:pPr marL="285750" indent="-285750"/>
            <a:r>
              <a:rPr lang="en-US" sz="2800" dirty="0">
                <a:solidFill>
                  <a:srgbClr val="5E368D"/>
                </a:solidFill>
                <a:latin typeface="Mac"/>
              </a:rPr>
              <a:t>We will continue to work with Ministers to identify other funds that could be accessed to augment this allocation and support further delivery. </a:t>
            </a:r>
          </a:p>
          <a:p>
            <a:endParaRPr lang="en-GB" dirty="0"/>
          </a:p>
        </p:txBody>
      </p:sp>
    </p:spTree>
    <p:extLst>
      <p:ext uri="{BB962C8B-B14F-4D97-AF65-F5344CB8AC3E}">
        <p14:creationId xmlns:p14="http://schemas.microsoft.com/office/powerpoint/2010/main" val="2556471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345240" y="262891"/>
            <a:ext cx="8229600" cy="857250"/>
          </a:xfrm>
        </p:spPr>
        <p:txBody>
          <a:bodyPr>
            <a:normAutofit/>
          </a:bodyPr>
          <a:lstStyle/>
          <a:p>
            <a:pPr algn="l"/>
            <a:r>
              <a:rPr lang="en-US" sz="2700" b="1" dirty="0" smtClean="0">
                <a:solidFill>
                  <a:srgbClr val="5E368D"/>
                </a:solidFill>
                <a:latin typeface="Mac"/>
              </a:rPr>
              <a:t>Plans for West Belfast- Phase 2</a:t>
            </a:r>
            <a:endParaRPr lang="en-GB" dirty="0"/>
          </a:p>
        </p:txBody>
      </p:sp>
      <p:sp>
        <p:nvSpPr>
          <p:cNvPr id="3" name="Content Placeholder 2"/>
          <p:cNvSpPr>
            <a:spLocks noGrp="1"/>
          </p:cNvSpPr>
          <p:nvPr>
            <p:ph idx="1"/>
          </p:nvPr>
        </p:nvSpPr>
        <p:spPr>
          <a:xfrm>
            <a:off x="354787" y="1383031"/>
            <a:ext cx="8229600" cy="2918307"/>
          </a:xfrm>
        </p:spPr>
        <p:txBody>
          <a:bodyPr>
            <a:normAutofit fontScale="70000" lnSpcReduction="20000"/>
          </a:bodyPr>
          <a:lstStyle/>
          <a:p>
            <a:pPr lvl="1">
              <a:buFont typeface="Arial"/>
              <a:buChar char="•"/>
            </a:pPr>
            <a:r>
              <a:rPr lang="en-US" dirty="0">
                <a:solidFill>
                  <a:srgbClr val="5E368D"/>
                </a:solidFill>
                <a:latin typeface="Mac"/>
              </a:rPr>
              <a:t>Health &amp; Wellbeing</a:t>
            </a:r>
          </a:p>
          <a:p>
            <a:pPr lvl="1">
              <a:buFont typeface="Arial"/>
              <a:buChar char="•"/>
            </a:pPr>
            <a:r>
              <a:rPr lang="en-US" dirty="0">
                <a:solidFill>
                  <a:srgbClr val="5E368D"/>
                </a:solidFill>
                <a:latin typeface="Mac"/>
              </a:rPr>
              <a:t>Community </a:t>
            </a:r>
            <a:r>
              <a:rPr lang="en-US" dirty="0" smtClean="0">
                <a:solidFill>
                  <a:srgbClr val="5E368D"/>
                </a:solidFill>
                <a:latin typeface="Mac"/>
              </a:rPr>
              <a:t>Safety, Policing &amp; Urban Regeneration</a:t>
            </a:r>
            <a:endParaRPr lang="en-US" dirty="0">
              <a:solidFill>
                <a:srgbClr val="5E368D"/>
              </a:solidFill>
              <a:latin typeface="Mac"/>
            </a:endParaRPr>
          </a:p>
          <a:p>
            <a:pPr lvl="1">
              <a:buFont typeface="Arial"/>
              <a:buChar char="•"/>
            </a:pPr>
            <a:r>
              <a:rPr lang="en-US" dirty="0" smtClean="0">
                <a:solidFill>
                  <a:srgbClr val="5E368D"/>
                </a:solidFill>
                <a:latin typeface="Mac"/>
              </a:rPr>
              <a:t>Youth Community Peer Leadership </a:t>
            </a:r>
            <a:r>
              <a:rPr lang="en-US" dirty="0" err="1" smtClean="0">
                <a:solidFill>
                  <a:srgbClr val="5E368D"/>
                </a:solidFill>
                <a:latin typeface="Mac"/>
              </a:rPr>
              <a:t>Programme</a:t>
            </a:r>
            <a:endParaRPr lang="en-US" dirty="0">
              <a:solidFill>
                <a:srgbClr val="5E368D"/>
              </a:solidFill>
              <a:latin typeface="Mac"/>
            </a:endParaRPr>
          </a:p>
          <a:p>
            <a:endParaRPr lang="en-US" dirty="0">
              <a:solidFill>
                <a:srgbClr val="5E368D"/>
              </a:solidFill>
              <a:latin typeface="Mac"/>
            </a:endParaRPr>
          </a:p>
          <a:p>
            <a:pPr marL="285750" indent="-285750"/>
            <a:r>
              <a:rPr lang="en-US" dirty="0">
                <a:solidFill>
                  <a:srgbClr val="5E368D"/>
                </a:solidFill>
                <a:latin typeface="Mac"/>
              </a:rPr>
              <a:t>The following projects were commissioned in Phase I and have slightly longer contracts which will continue into Phase II</a:t>
            </a:r>
            <a:r>
              <a:rPr lang="en-US" dirty="0" smtClean="0">
                <a:solidFill>
                  <a:srgbClr val="5E368D"/>
                </a:solidFill>
                <a:latin typeface="Mac"/>
              </a:rPr>
              <a:t>.</a:t>
            </a:r>
          </a:p>
          <a:p>
            <a:pPr marL="285750" indent="-285750"/>
            <a:endParaRPr lang="en-US" dirty="0">
              <a:solidFill>
                <a:srgbClr val="5E368D"/>
              </a:solidFill>
              <a:latin typeface="Mac"/>
            </a:endParaRPr>
          </a:p>
          <a:p>
            <a:pPr lvl="1">
              <a:buFont typeface="Arial"/>
              <a:buChar char="•"/>
            </a:pPr>
            <a:r>
              <a:rPr lang="en-US" dirty="0">
                <a:solidFill>
                  <a:srgbClr val="5E368D"/>
                </a:solidFill>
                <a:latin typeface="Mac"/>
              </a:rPr>
              <a:t>Regional Restorative Practice</a:t>
            </a:r>
          </a:p>
          <a:p>
            <a:pPr lvl="1">
              <a:buFont typeface="Arial"/>
              <a:buChar char="•"/>
            </a:pPr>
            <a:r>
              <a:rPr lang="en-US" dirty="0">
                <a:solidFill>
                  <a:srgbClr val="5E368D"/>
                </a:solidFill>
                <a:latin typeface="Mac"/>
              </a:rPr>
              <a:t>Regional Personal Transition</a:t>
            </a:r>
          </a:p>
          <a:p>
            <a:endParaRPr lang="en-GB" dirty="0"/>
          </a:p>
        </p:txBody>
      </p:sp>
    </p:spTree>
    <p:extLst>
      <p:ext uri="{BB962C8B-B14F-4D97-AF65-F5344CB8AC3E}">
        <p14:creationId xmlns:p14="http://schemas.microsoft.com/office/powerpoint/2010/main" val="12975351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396175"/>
            <a:ext cx="8229600" cy="857250"/>
          </a:xfrm>
        </p:spPr>
        <p:txBody>
          <a:bodyPr>
            <a:normAutofit/>
          </a:bodyPr>
          <a:lstStyle/>
          <a:p>
            <a:pPr algn="l"/>
            <a:r>
              <a:rPr lang="en-US" sz="2700" b="1" dirty="0" smtClean="0">
                <a:solidFill>
                  <a:srgbClr val="5E368D"/>
                </a:solidFill>
                <a:latin typeface="Mac"/>
              </a:rPr>
              <a:t>Health and Wellbeing</a:t>
            </a:r>
            <a:endParaRPr lang="en-GB" dirty="0"/>
          </a:p>
        </p:txBody>
      </p:sp>
      <p:sp>
        <p:nvSpPr>
          <p:cNvPr id="3" name="Content Placeholder 2"/>
          <p:cNvSpPr>
            <a:spLocks noGrp="1"/>
          </p:cNvSpPr>
          <p:nvPr>
            <p:ph idx="1"/>
          </p:nvPr>
        </p:nvSpPr>
        <p:spPr>
          <a:xfrm>
            <a:off x="354787" y="1383031"/>
            <a:ext cx="8229600" cy="2918307"/>
          </a:xfrm>
        </p:spPr>
        <p:txBody>
          <a:bodyPr>
            <a:normAutofit fontScale="62500" lnSpcReduction="20000"/>
          </a:bodyPr>
          <a:lstStyle/>
          <a:p>
            <a:pPr marL="0" indent="0">
              <a:buNone/>
            </a:pPr>
            <a:r>
              <a:rPr lang="en-US" sz="2400" dirty="0">
                <a:solidFill>
                  <a:srgbClr val="5E368D"/>
                </a:solidFill>
                <a:latin typeface="Mac"/>
              </a:rPr>
              <a:t>Phase 2 of the project will:</a:t>
            </a:r>
          </a:p>
          <a:p>
            <a:endParaRPr lang="en-US" sz="2400" dirty="0">
              <a:solidFill>
                <a:srgbClr val="5E368D"/>
              </a:solidFill>
              <a:latin typeface="Mac"/>
            </a:endParaRPr>
          </a:p>
          <a:p>
            <a:pPr marL="285750" indent="-285750">
              <a:buFont typeface="Arial" panose="020B0604020202020204" pitchFamily="34" charset="0"/>
              <a:buChar char="•"/>
            </a:pPr>
            <a:r>
              <a:rPr lang="en-US" sz="2400" dirty="0">
                <a:solidFill>
                  <a:srgbClr val="5E368D"/>
                </a:solidFill>
                <a:latin typeface="Mac"/>
              </a:rPr>
              <a:t>Provide ongoing development and support to community </a:t>
            </a:r>
            <a:r>
              <a:rPr lang="en-US" sz="2400" dirty="0" smtClean="0">
                <a:solidFill>
                  <a:srgbClr val="5E368D"/>
                </a:solidFill>
                <a:latin typeface="Mac"/>
              </a:rPr>
              <a:t>volunteers recruited </a:t>
            </a:r>
            <a:r>
              <a:rPr lang="en-US" sz="2400" dirty="0">
                <a:solidFill>
                  <a:srgbClr val="5E368D"/>
                </a:solidFill>
                <a:latin typeface="Mac"/>
              </a:rPr>
              <a:t>in </a:t>
            </a:r>
            <a:r>
              <a:rPr lang="en-US" sz="2400" dirty="0" smtClean="0">
                <a:solidFill>
                  <a:srgbClr val="5E368D"/>
                </a:solidFill>
                <a:latin typeface="Mac"/>
              </a:rPr>
              <a:t>Phase </a:t>
            </a:r>
            <a:r>
              <a:rPr lang="en-US" sz="2400" dirty="0">
                <a:solidFill>
                  <a:srgbClr val="5E368D"/>
                </a:solidFill>
                <a:latin typeface="Mac"/>
              </a:rPr>
              <a:t>1 to play a positive role in the community</a:t>
            </a:r>
            <a:r>
              <a:rPr lang="en-US" sz="2400" dirty="0" smtClean="0">
                <a:solidFill>
                  <a:srgbClr val="5E368D"/>
                </a:solidFill>
                <a:latin typeface="Mac"/>
              </a:rPr>
              <a:t>.</a:t>
            </a:r>
          </a:p>
          <a:p>
            <a:pPr marL="285750" indent="-285750">
              <a:buFont typeface="Arial" panose="020B0604020202020204" pitchFamily="34" charset="0"/>
              <a:buChar char="•"/>
            </a:pPr>
            <a:endParaRPr lang="en-US" sz="2400" dirty="0">
              <a:solidFill>
                <a:srgbClr val="5E368D"/>
              </a:solidFill>
              <a:latin typeface="Mac"/>
            </a:endParaRPr>
          </a:p>
          <a:p>
            <a:pPr marL="285750" indent="-285750">
              <a:buFont typeface="Arial" panose="020B0604020202020204" pitchFamily="34" charset="0"/>
              <a:buChar char="•"/>
            </a:pPr>
            <a:r>
              <a:rPr lang="en-US" sz="2400" dirty="0" smtClean="0">
                <a:solidFill>
                  <a:srgbClr val="5E368D"/>
                </a:solidFill>
                <a:latin typeface="Mac"/>
              </a:rPr>
              <a:t>Increase awareness of existing health and wellbeing services </a:t>
            </a:r>
          </a:p>
          <a:p>
            <a:pPr marL="285750" indent="-285750">
              <a:buFont typeface="Arial" panose="020B0604020202020204" pitchFamily="34" charset="0"/>
              <a:buChar char="•"/>
            </a:pPr>
            <a:endParaRPr lang="en-US" sz="2400" dirty="0">
              <a:solidFill>
                <a:srgbClr val="5E368D"/>
              </a:solidFill>
              <a:latin typeface="Mac"/>
            </a:endParaRPr>
          </a:p>
          <a:p>
            <a:pPr marL="285750" indent="-285750">
              <a:buFont typeface="Arial" panose="020B0604020202020204" pitchFamily="34" charset="0"/>
              <a:buChar char="•"/>
            </a:pPr>
            <a:r>
              <a:rPr lang="en-US" sz="2400" dirty="0" smtClean="0">
                <a:solidFill>
                  <a:srgbClr val="5E368D"/>
                </a:solidFill>
                <a:latin typeface="Mac"/>
              </a:rPr>
              <a:t>Deliver wrap-around/holistic support services to participants to enable positive change</a:t>
            </a:r>
            <a:endParaRPr lang="en-US" sz="2400" dirty="0">
              <a:solidFill>
                <a:srgbClr val="5E368D"/>
              </a:solidFill>
              <a:latin typeface="Mac"/>
            </a:endParaRPr>
          </a:p>
          <a:p>
            <a:pPr marL="285750" indent="-285750">
              <a:buFont typeface="Arial" panose="020B0604020202020204" pitchFamily="34" charset="0"/>
              <a:buChar char="•"/>
            </a:pPr>
            <a:endParaRPr lang="en-US" sz="2400" dirty="0">
              <a:solidFill>
                <a:srgbClr val="5E368D"/>
              </a:solidFill>
              <a:latin typeface="Mac"/>
            </a:endParaRPr>
          </a:p>
          <a:p>
            <a:pPr marL="0" indent="0">
              <a:buNone/>
            </a:pPr>
            <a:r>
              <a:rPr lang="en-US" sz="2400" dirty="0" smtClean="0">
                <a:solidFill>
                  <a:srgbClr val="5E368D"/>
                </a:solidFill>
                <a:latin typeface="Mac"/>
              </a:rPr>
              <a:t> </a:t>
            </a:r>
            <a:endParaRPr lang="en-US" dirty="0">
              <a:solidFill>
                <a:srgbClr val="5E368D"/>
              </a:solidFill>
              <a:latin typeface="Mac"/>
            </a:endParaRPr>
          </a:p>
          <a:p>
            <a:pPr marL="285750" indent="-285750">
              <a:buFont typeface="Arial" panose="020B0604020202020204" pitchFamily="34" charset="0"/>
              <a:buChar char="•"/>
            </a:pPr>
            <a:r>
              <a:rPr lang="en-US" b="1" dirty="0">
                <a:solidFill>
                  <a:srgbClr val="5E368D"/>
                </a:solidFill>
                <a:latin typeface="Mac"/>
              </a:rPr>
              <a:t>Estimated contract value </a:t>
            </a:r>
            <a:r>
              <a:rPr lang="en-US" b="1" dirty="0" smtClean="0">
                <a:solidFill>
                  <a:srgbClr val="5E368D"/>
                </a:solidFill>
                <a:latin typeface="Mac"/>
              </a:rPr>
              <a:t>2021-2022 £410k</a:t>
            </a:r>
            <a:endParaRPr lang="en-US" b="1" dirty="0">
              <a:solidFill>
                <a:srgbClr val="5E368D"/>
              </a:solidFill>
              <a:latin typeface="Mac"/>
            </a:endParaRPr>
          </a:p>
          <a:p>
            <a:endParaRPr lang="en-GB" dirty="0"/>
          </a:p>
        </p:txBody>
      </p:sp>
    </p:spTree>
    <p:extLst>
      <p:ext uri="{BB962C8B-B14F-4D97-AF65-F5344CB8AC3E}">
        <p14:creationId xmlns:p14="http://schemas.microsoft.com/office/powerpoint/2010/main" val="554721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5261"/>
            <a:ext cx="9135879" cy="5143500"/>
          </a:xfrm>
          <a:prstGeom prst="rect">
            <a:avLst/>
          </a:prstGeom>
        </p:spPr>
      </p:pic>
      <p:sp>
        <p:nvSpPr>
          <p:cNvPr id="2" name="Title 1"/>
          <p:cNvSpPr>
            <a:spLocks noGrp="1"/>
          </p:cNvSpPr>
          <p:nvPr>
            <p:ph type="title"/>
          </p:nvPr>
        </p:nvSpPr>
        <p:spPr>
          <a:xfrm>
            <a:off x="709574" y="277979"/>
            <a:ext cx="8229600" cy="1311946"/>
          </a:xfrm>
        </p:spPr>
        <p:txBody>
          <a:bodyPr>
            <a:normAutofit/>
          </a:bodyPr>
          <a:lstStyle/>
          <a:p>
            <a:pPr algn="l"/>
            <a:r>
              <a:rPr lang="en-US" sz="2000" b="1" dirty="0" smtClean="0">
                <a:solidFill>
                  <a:srgbClr val="5E368D"/>
                </a:solidFill>
                <a:latin typeface="Mac"/>
              </a:rPr>
              <a:t>Community Safety, Policing and </a:t>
            </a:r>
            <a:br>
              <a:rPr lang="en-US" sz="2000" b="1" dirty="0" smtClean="0">
                <a:solidFill>
                  <a:srgbClr val="5E368D"/>
                </a:solidFill>
                <a:latin typeface="Mac"/>
              </a:rPr>
            </a:br>
            <a:r>
              <a:rPr lang="en-US" sz="2000" b="1" dirty="0" smtClean="0">
                <a:solidFill>
                  <a:srgbClr val="5E368D"/>
                </a:solidFill>
                <a:latin typeface="Mac"/>
              </a:rPr>
              <a:t>Urban Regeneration</a:t>
            </a:r>
            <a:endParaRPr lang="en-GB" sz="2000" dirty="0"/>
          </a:p>
        </p:txBody>
      </p:sp>
      <p:sp>
        <p:nvSpPr>
          <p:cNvPr id="3" name="Content Placeholder 2"/>
          <p:cNvSpPr>
            <a:spLocks noGrp="1"/>
          </p:cNvSpPr>
          <p:nvPr>
            <p:ph idx="1"/>
          </p:nvPr>
        </p:nvSpPr>
        <p:spPr>
          <a:xfrm>
            <a:off x="354787" y="1383031"/>
            <a:ext cx="8229600" cy="3242757"/>
          </a:xfrm>
        </p:spPr>
        <p:txBody>
          <a:bodyPr>
            <a:normAutofit fontScale="55000" lnSpcReduction="20000"/>
          </a:bodyPr>
          <a:lstStyle/>
          <a:p>
            <a:pPr marL="0" indent="0">
              <a:buNone/>
            </a:pPr>
            <a:r>
              <a:rPr lang="en-US" sz="2500" dirty="0">
                <a:solidFill>
                  <a:srgbClr val="5E368D"/>
                </a:solidFill>
                <a:latin typeface="Mac"/>
              </a:rPr>
              <a:t>Phase 2 of the project will:</a:t>
            </a:r>
          </a:p>
          <a:p>
            <a:endParaRPr lang="en-US" sz="2500" dirty="0" smtClean="0">
              <a:solidFill>
                <a:srgbClr val="5E368D"/>
              </a:solidFill>
              <a:latin typeface="Mac"/>
            </a:endParaRPr>
          </a:p>
          <a:p>
            <a:r>
              <a:rPr lang="en-US" sz="2500" dirty="0">
                <a:solidFill>
                  <a:srgbClr val="5E368D"/>
                </a:solidFill>
                <a:latin typeface="Mac"/>
              </a:rPr>
              <a:t>Continue to build capacity for community safety volunteers and </a:t>
            </a:r>
            <a:r>
              <a:rPr lang="en-US" sz="2500" dirty="0" smtClean="0">
                <a:solidFill>
                  <a:srgbClr val="5E368D"/>
                </a:solidFill>
                <a:latin typeface="Mac"/>
              </a:rPr>
              <a:t>mentors</a:t>
            </a:r>
          </a:p>
          <a:p>
            <a:endParaRPr lang="en-US" sz="2500" dirty="0">
              <a:solidFill>
                <a:srgbClr val="5E368D"/>
              </a:solidFill>
              <a:latin typeface="Mac"/>
            </a:endParaRPr>
          </a:p>
          <a:p>
            <a:r>
              <a:rPr lang="en-US" sz="2500" dirty="0" smtClean="0">
                <a:solidFill>
                  <a:srgbClr val="5E368D"/>
                </a:solidFill>
                <a:latin typeface="Mac"/>
              </a:rPr>
              <a:t>Deliver a </a:t>
            </a:r>
            <a:r>
              <a:rPr lang="en-US" sz="2500" dirty="0" err="1" smtClean="0">
                <a:solidFill>
                  <a:srgbClr val="5E368D"/>
                </a:solidFill>
                <a:latin typeface="Mac"/>
              </a:rPr>
              <a:t>programme</a:t>
            </a:r>
            <a:r>
              <a:rPr lang="en-US" sz="2500" dirty="0" smtClean="0">
                <a:solidFill>
                  <a:srgbClr val="5E368D"/>
                </a:solidFill>
                <a:latin typeface="Mac"/>
              </a:rPr>
              <a:t> of activities/</a:t>
            </a:r>
            <a:r>
              <a:rPr lang="en-US" sz="2500" dirty="0" err="1" smtClean="0">
                <a:solidFill>
                  <a:srgbClr val="5E368D"/>
                </a:solidFill>
                <a:latin typeface="Mac"/>
              </a:rPr>
              <a:t>programmes</a:t>
            </a:r>
            <a:r>
              <a:rPr lang="en-US" sz="2500" dirty="0" smtClean="0">
                <a:solidFill>
                  <a:srgbClr val="5E368D"/>
                </a:solidFill>
                <a:latin typeface="Mac"/>
              </a:rPr>
              <a:t> that identify and address the needs within the area</a:t>
            </a:r>
          </a:p>
          <a:p>
            <a:endParaRPr lang="en-US" sz="2500" dirty="0">
              <a:solidFill>
                <a:srgbClr val="5E368D"/>
              </a:solidFill>
              <a:latin typeface="Mac"/>
            </a:endParaRPr>
          </a:p>
          <a:p>
            <a:r>
              <a:rPr lang="en-US" sz="2500" dirty="0" smtClean="0">
                <a:solidFill>
                  <a:srgbClr val="5E368D"/>
                </a:solidFill>
                <a:latin typeface="Mac"/>
              </a:rPr>
              <a:t>Provide support to continue the relationship building work with the PSNI and other community safety stakeholders</a:t>
            </a:r>
          </a:p>
          <a:p>
            <a:endParaRPr lang="en-US" sz="2500" dirty="0">
              <a:solidFill>
                <a:srgbClr val="5E368D"/>
              </a:solidFill>
              <a:latin typeface="Mac"/>
            </a:endParaRPr>
          </a:p>
          <a:p>
            <a:r>
              <a:rPr lang="en-US" sz="2500" dirty="0" smtClean="0">
                <a:solidFill>
                  <a:srgbClr val="5E368D"/>
                </a:solidFill>
                <a:latin typeface="Mac"/>
              </a:rPr>
              <a:t>Support urban regeneration draft plans developed in Phase 1 and identify further sites for regeneration</a:t>
            </a:r>
            <a:endParaRPr lang="en-US" sz="2500" dirty="0">
              <a:solidFill>
                <a:srgbClr val="5E368D"/>
              </a:solidFill>
              <a:latin typeface="Mac"/>
            </a:endParaRPr>
          </a:p>
          <a:p>
            <a:endParaRPr lang="en-US" sz="2500" dirty="0">
              <a:solidFill>
                <a:srgbClr val="5E368D"/>
              </a:solidFill>
              <a:latin typeface="Mac"/>
            </a:endParaRPr>
          </a:p>
          <a:p>
            <a:pPr marL="0" indent="0">
              <a:buNone/>
            </a:pPr>
            <a:endParaRPr lang="en-US" sz="2500" dirty="0">
              <a:solidFill>
                <a:srgbClr val="5E368D"/>
              </a:solidFill>
            </a:endParaRPr>
          </a:p>
          <a:p>
            <a:pPr marL="285750" indent="-285750"/>
            <a:r>
              <a:rPr lang="en-US" sz="3600" b="1" dirty="0">
                <a:solidFill>
                  <a:srgbClr val="5E368D"/>
                </a:solidFill>
                <a:latin typeface="Mac"/>
              </a:rPr>
              <a:t>Estimated Contract value </a:t>
            </a:r>
            <a:r>
              <a:rPr lang="en-US" sz="3600" b="1" dirty="0" smtClean="0">
                <a:solidFill>
                  <a:srgbClr val="5E368D"/>
                </a:solidFill>
                <a:latin typeface="Mac"/>
              </a:rPr>
              <a:t>£204k per annum </a:t>
            </a:r>
            <a:endParaRPr lang="en-US" sz="3600" b="1" dirty="0">
              <a:solidFill>
                <a:srgbClr val="5E368D"/>
              </a:solidFill>
              <a:latin typeface="Mac"/>
            </a:endParaRPr>
          </a:p>
          <a:p>
            <a:endParaRPr lang="en-GB" dirty="0"/>
          </a:p>
        </p:txBody>
      </p:sp>
    </p:spTree>
    <p:extLst>
      <p:ext uri="{BB962C8B-B14F-4D97-AF65-F5344CB8AC3E}">
        <p14:creationId xmlns:p14="http://schemas.microsoft.com/office/powerpoint/2010/main" val="383847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277979"/>
            <a:ext cx="8229600" cy="1311946"/>
          </a:xfrm>
        </p:spPr>
        <p:txBody>
          <a:bodyPr>
            <a:normAutofit/>
          </a:bodyPr>
          <a:lstStyle/>
          <a:p>
            <a:pPr algn="l"/>
            <a:r>
              <a:rPr lang="en-GB" sz="2400" b="1" dirty="0">
                <a:solidFill>
                  <a:srgbClr val="7030A0"/>
                </a:solidFill>
                <a:latin typeface="Mac"/>
              </a:rPr>
              <a:t>Youth Community Peer </a:t>
            </a:r>
            <a:r>
              <a:rPr lang="en-GB" sz="2400" b="1" dirty="0" smtClean="0">
                <a:solidFill>
                  <a:srgbClr val="7030A0"/>
                </a:solidFill>
                <a:latin typeface="Mac"/>
              </a:rPr>
              <a:t/>
            </a:r>
            <a:br>
              <a:rPr lang="en-GB" sz="2400" b="1" dirty="0" smtClean="0">
                <a:solidFill>
                  <a:srgbClr val="7030A0"/>
                </a:solidFill>
                <a:latin typeface="Mac"/>
              </a:rPr>
            </a:br>
            <a:r>
              <a:rPr lang="en-GB" sz="2400" b="1" dirty="0" smtClean="0">
                <a:solidFill>
                  <a:srgbClr val="7030A0"/>
                </a:solidFill>
                <a:latin typeface="Mac"/>
              </a:rPr>
              <a:t>Leadership </a:t>
            </a:r>
            <a:r>
              <a:rPr lang="en-GB" sz="2400" b="1" dirty="0">
                <a:solidFill>
                  <a:srgbClr val="7030A0"/>
                </a:solidFill>
                <a:latin typeface="Mac"/>
              </a:rPr>
              <a:t>Programme</a:t>
            </a:r>
            <a:endParaRPr lang="en-GB" sz="2400" dirty="0"/>
          </a:p>
        </p:txBody>
      </p:sp>
      <p:sp>
        <p:nvSpPr>
          <p:cNvPr id="3" name="Content Placeholder 2"/>
          <p:cNvSpPr>
            <a:spLocks noGrp="1"/>
          </p:cNvSpPr>
          <p:nvPr>
            <p:ph idx="1"/>
          </p:nvPr>
        </p:nvSpPr>
        <p:spPr>
          <a:xfrm>
            <a:off x="354787" y="1383031"/>
            <a:ext cx="8458800" cy="3250441"/>
          </a:xfrm>
        </p:spPr>
        <p:txBody>
          <a:bodyPr>
            <a:normAutofit fontScale="85000" lnSpcReduction="10000"/>
          </a:bodyPr>
          <a:lstStyle/>
          <a:p>
            <a:pPr marL="0" indent="0">
              <a:buNone/>
            </a:pPr>
            <a:r>
              <a:rPr lang="en-US" sz="1900" dirty="0" smtClean="0">
                <a:solidFill>
                  <a:srgbClr val="5E368D"/>
                </a:solidFill>
                <a:latin typeface="Mac"/>
              </a:rPr>
              <a:t>Feedback has long suggested that CIT should fund a youth project in West Belfast. There has been significant engagement on this theme. A final project will require de-confliction with the Education Authority.</a:t>
            </a:r>
          </a:p>
          <a:p>
            <a:pPr marL="0" indent="0">
              <a:buNone/>
            </a:pPr>
            <a:endParaRPr lang="en-US" sz="1900" dirty="0">
              <a:solidFill>
                <a:srgbClr val="5E368D"/>
              </a:solidFill>
              <a:latin typeface="Mac"/>
            </a:endParaRPr>
          </a:p>
          <a:p>
            <a:pPr marL="0" indent="0">
              <a:buNone/>
            </a:pPr>
            <a:r>
              <a:rPr lang="en-US" sz="1900" dirty="0" smtClean="0">
                <a:solidFill>
                  <a:srgbClr val="5E368D"/>
                </a:solidFill>
                <a:latin typeface="Mac"/>
              </a:rPr>
              <a:t>It is likely a youth project will include:</a:t>
            </a:r>
            <a:endParaRPr lang="en-US" sz="1900" dirty="0">
              <a:solidFill>
                <a:srgbClr val="5E368D"/>
              </a:solidFill>
              <a:latin typeface="Mac"/>
            </a:endParaRPr>
          </a:p>
          <a:p>
            <a:endParaRPr lang="en-US" sz="1900" dirty="0">
              <a:solidFill>
                <a:srgbClr val="5E368D"/>
              </a:solidFill>
              <a:latin typeface="Mac"/>
            </a:endParaRPr>
          </a:p>
          <a:p>
            <a:r>
              <a:rPr lang="en-GB" sz="1900" dirty="0">
                <a:solidFill>
                  <a:srgbClr val="7030A0"/>
                </a:solidFill>
                <a:latin typeface="Mac"/>
              </a:rPr>
              <a:t>S</a:t>
            </a:r>
            <a:r>
              <a:rPr lang="en-GB" sz="1900" dirty="0" smtClean="0">
                <a:solidFill>
                  <a:srgbClr val="7030A0"/>
                </a:solidFill>
                <a:latin typeface="Mac"/>
              </a:rPr>
              <a:t>upport </a:t>
            </a:r>
            <a:r>
              <a:rPr lang="en-GB" sz="1900" dirty="0">
                <a:solidFill>
                  <a:srgbClr val="7030A0"/>
                </a:solidFill>
                <a:latin typeface="Mac"/>
              </a:rPr>
              <a:t>at risk young people to develop </a:t>
            </a:r>
            <a:r>
              <a:rPr lang="en-GB" sz="1900" dirty="0" smtClean="0">
                <a:solidFill>
                  <a:srgbClr val="7030A0"/>
                </a:solidFill>
                <a:latin typeface="Mac"/>
              </a:rPr>
              <a:t>their employability and citizenship </a:t>
            </a:r>
            <a:r>
              <a:rPr lang="en-GB" sz="1900" dirty="0">
                <a:solidFill>
                  <a:srgbClr val="7030A0"/>
                </a:solidFill>
                <a:latin typeface="Mac"/>
              </a:rPr>
              <a:t>skills</a:t>
            </a:r>
          </a:p>
          <a:p>
            <a:pPr marL="285750" indent="-285750">
              <a:buFont typeface="Arial" panose="020B0604020202020204" pitchFamily="34" charset="0"/>
              <a:buChar char="•"/>
            </a:pPr>
            <a:endParaRPr lang="en-US" sz="1900" dirty="0">
              <a:solidFill>
                <a:srgbClr val="5E368D"/>
              </a:solidFill>
              <a:latin typeface="Mac"/>
            </a:endParaRPr>
          </a:p>
          <a:p>
            <a:r>
              <a:rPr lang="en-GB" sz="1900" dirty="0" smtClean="0">
                <a:solidFill>
                  <a:srgbClr val="7030A0"/>
                </a:solidFill>
                <a:latin typeface="Mac"/>
              </a:rPr>
              <a:t>Also </a:t>
            </a:r>
            <a:r>
              <a:rPr lang="en-GB" sz="1900" dirty="0">
                <a:solidFill>
                  <a:srgbClr val="7030A0"/>
                </a:solidFill>
                <a:latin typeface="Mac"/>
              </a:rPr>
              <a:t>raise the young person’s aspirations and increase their capacity within a community setting</a:t>
            </a:r>
          </a:p>
          <a:p>
            <a:endParaRPr lang="en-US" sz="1900" dirty="0">
              <a:solidFill>
                <a:srgbClr val="5E368D"/>
              </a:solidFill>
            </a:endParaRPr>
          </a:p>
          <a:p>
            <a:pPr marL="285750" indent="-285750"/>
            <a:r>
              <a:rPr lang="en-US" sz="1900" b="1" dirty="0">
                <a:solidFill>
                  <a:srgbClr val="5E368D"/>
                </a:solidFill>
                <a:latin typeface="Mac"/>
              </a:rPr>
              <a:t>Estimated Contract value </a:t>
            </a:r>
            <a:r>
              <a:rPr lang="en-US" sz="1900" b="1" dirty="0" smtClean="0">
                <a:solidFill>
                  <a:srgbClr val="5E368D"/>
                </a:solidFill>
                <a:latin typeface="Mac"/>
              </a:rPr>
              <a:t>2021-2022 £85k </a:t>
            </a:r>
            <a:endParaRPr lang="en-US" sz="1900" b="1" dirty="0">
              <a:solidFill>
                <a:srgbClr val="5E368D"/>
              </a:solidFill>
              <a:latin typeface="Mac"/>
            </a:endParaRPr>
          </a:p>
          <a:p>
            <a:endParaRPr lang="en-GB" dirty="0"/>
          </a:p>
        </p:txBody>
      </p:sp>
    </p:spTree>
    <p:extLst>
      <p:ext uri="{BB962C8B-B14F-4D97-AF65-F5344CB8AC3E}">
        <p14:creationId xmlns:p14="http://schemas.microsoft.com/office/powerpoint/2010/main" val="24542159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954406"/>
            <a:ext cx="8229600" cy="857250"/>
          </a:xfrm>
        </p:spPr>
        <p:txBody>
          <a:bodyPr>
            <a:normAutofit fontScale="90000"/>
          </a:bodyPr>
          <a:lstStyle/>
          <a:p>
            <a:pPr algn="l"/>
            <a:r>
              <a:rPr lang="en-US" sz="2800" b="1" dirty="0">
                <a:solidFill>
                  <a:srgbClr val="5E368D"/>
                </a:solidFill>
                <a:latin typeface="Mac"/>
              </a:rPr>
              <a:t>Ex-Prisoners Support </a:t>
            </a:r>
            <a:r>
              <a:rPr lang="en-US" sz="2800" b="1" dirty="0" err="1">
                <a:solidFill>
                  <a:srgbClr val="5E368D"/>
                </a:solidFill>
                <a:latin typeface="Mac"/>
              </a:rPr>
              <a:t>Programme</a:t>
            </a:r>
            <a:r>
              <a:rPr lang="en-US" sz="2800" b="1" dirty="0">
                <a:solidFill>
                  <a:srgbClr val="5E368D"/>
                </a:solidFill>
                <a:latin typeface="Mac"/>
              </a:rPr>
              <a:t/>
            </a:r>
            <a:br>
              <a:rPr lang="en-US" sz="2800" b="1" dirty="0">
                <a:solidFill>
                  <a:srgbClr val="5E368D"/>
                </a:solidFill>
                <a:latin typeface="Mac"/>
              </a:rPr>
            </a:b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354787" y="1383031"/>
            <a:ext cx="8229600" cy="2918307"/>
          </a:xfrm>
        </p:spPr>
        <p:txBody>
          <a:bodyPr>
            <a:normAutofit fontScale="85000" lnSpcReduction="20000"/>
          </a:bodyPr>
          <a:lstStyle/>
          <a:p>
            <a:r>
              <a:rPr lang="en-GB" sz="2400" dirty="0">
                <a:solidFill>
                  <a:srgbClr val="7030A0"/>
                </a:solidFill>
                <a:latin typeface="Mac"/>
              </a:rPr>
              <a:t>Project will continue until March 2022 and is currently:</a:t>
            </a:r>
          </a:p>
          <a:p>
            <a:pPr marL="285750" indent="-285750">
              <a:buFont typeface="Arial" panose="020B0604020202020204" pitchFamily="34" charset="0"/>
              <a:buChar char="•"/>
            </a:pPr>
            <a:endParaRPr lang="en-US" sz="2400" dirty="0">
              <a:solidFill>
                <a:srgbClr val="5E368D"/>
              </a:solidFill>
              <a:latin typeface="Mac"/>
            </a:endParaRPr>
          </a:p>
          <a:p>
            <a:pPr marL="285750" indent="-285750">
              <a:buFont typeface="Arial" panose="020B0604020202020204" pitchFamily="34" charset="0"/>
              <a:buChar char="•"/>
            </a:pPr>
            <a:r>
              <a:rPr lang="en-US" sz="2400" dirty="0">
                <a:solidFill>
                  <a:srgbClr val="5E368D"/>
                </a:solidFill>
                <a:latin typeface="Mac"/>
              </a:rPr>
              <a:t>Working towards </a:t>
            </a:r>
            <a:r>
              <a:rPr lang="en-US" sz="2400" dirty="0" smtClean="0">
                <a:solidFill>
                  <a:srgbClr val="5E368D"/>
                </a:solidFill>
                <a:latin typeface="Mac"/>
              </a:rPr>
              <a:t>de-romanticizing the past and providing </a:t>
            </a:r>
            <a:r>
              <a:rPr lang="en-US" sz="2400" dirty="0">
                <a:solidFill>
                  <a:srgbClr val="5E368D"/>
                </a:solidFill>
                <a:latin typeface="Mac"/>
              </a:rPr>
              <a:t>ex-prisoners in the community </a:t>
            </a:r>
            <a:r>
              <a:rPr lang="en-US" sz="2400" dirty="0" smtClean="0">
                <a:solidFill>
                  <a:srgbClr val="5E368D"/>
                </a:solidFill>
                <a:latin typeface="Mac"/>
              </a:rPr>
              <a:t>an opportunity to demonstrate their </a:t>
            </a:r>
            <a:r>
              <a:rPr lang="en-US" sz="2400" dirty="0">
                <a:solidFill>
                  <a:srgbClr val="5E368D"/>
                </a:solidFill>
                <a:latin typeface="Mac"/>
              </a:rPr>
              <a:t>positive contribution </a:t>
            </a:r>
            <a:r>
              <a:rPr lang="en-US" sz="2400">
                <a:solidFill>
                  <a:srgbClr val="5E368D"/>
                </a:solidFill>
                <a:latin typeface="Mac"/>
              </a:rPr>
              <a:t>to </a:t>
            </a:r>
            <a:r>
              <a:rPr lang="en-US" sz="2400" smtClean="0">
                <a:solidFill>
                  <a:srgbClr val="5E368D"/>
                </a:solidFill>
                <a:latin typeface="Mac"/>
              </a:rPr>
              <a:t>society</a:t>
            </a:r>
          </a:p>
          <a:p>
            <a:pPr marL="285750" indent="-285750">
              <a:buFont typeface="Arial" panose="020B0604020202020204" pitchFamily="34" charset="0"/>
              <a:buChar char="•"/>
            </a:pPr>
            <a:endParaRPr lang="en-US" sz="2400" dirty="0">
              <a:solidFill>
                <a:srgbClr val="5E368D"/>
              </a:solidFill>
              <a:latin typeface="Mac"/>
            </a:endParaRPr>
          </a:p>
          <a:p>
            <a:pPr marL="285750" indent="-285750">
              <a:buFont typeface="Arial" panose="020B0604020202020204" pitchFamily="34" charset="0"/>
              <a:buChar char="•"/>
            </a:pPr>
            <a:r>
              <a:rPr lang="en-US" sz="2400" dirty="0">
                <a:solidFill>
                  <a:srgbClr val="5E368D"/>
                </a:solidFill>
                <a:latin typeface="Mac"/>
              </a:rPr>
              <a:t>Providing support services including advocacy, welfare rights and mental health support</a:t>
            </a:r>
          </a:p>
          <a:p>
            <a:pPr marL="285750" indent="-285750">
              <a:buFont typeface="Arial" panose="020B0604020202020204" pitchFamily="34" charset="0"/>
              <a:buChar char="•"/>
            </a:pPr>
            <a:endParaRPr lang="en-US" sz="2400" dirty="0">
              <a:solidFill>
                <a:srgbClr val="5E368D"/>
              </a:solidFill>
              <a:latin typeface="Mac"/>
            </a:endParaRPr>
          </a:p>
          <a:p>
            <a:pPr marL="285750" indent="-285750">
              <a:buFont typeface="Arial" panose="020B0604020202020204" pitchFamily="34" charset="0"/>
              <a:buChar char="•"/>
            </a:pPr>
            <a:r>
              <a:rPr lang="en-US" sz="2400" b="1" dirty="0">
                <a:solidFill>
                  <a:srgbClr val="5E368D"/>
                </a:solidFill>
                <a:latin typeface="Mac"/>
              </a:rPr>
              <a:t>Contract value - £110,000 (covers 4 areas)</a:t>
            </a:r>
            <a:endParaRPr lang="en-GB" sz="2400" b="1" dirty="0"/>
          </a:p>
          <a:p>
            <a:endParaRPr lang="en-GB" dirty="0"/>
          </a:p>
        </p:txBody>
      </p:sp>
    </p:spTree>
    <p:extLst>
      <p:ext uri="{BB962C8B-B14F-4D97-AF65-F5344CB8AC3E}">
        <p14:creationId xmlns:p14="http://schemas.microsoft.com/office/powerpoint/2010/main" val="20004666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954406"/>
            <a:ext cx="8229600" cy="857250"/>
          </a:xfrm>
        </p:spPr>
        <p:txBody>
          <a:bodyPr>
            <a:normAutofit fontScale="90000"/>
          </a:bodyPr>
          <a:lstStyle/>
          <a:p>
            <a:pPr algn="l"/>
            <a:r>
              <a:rPr lang="en-US" sz="2800" b="1" dirty="0">
                <a:solidFill>
                  <a:srgbClr val="5E368D"/>
                </a:solidFill>
                <a:latin typeface="Mac"/>
              </a:rPr>
              <a:t>Restorative Practice</a:t>
            </a:r>
            <a:br>
              <a:rPr lang="en-US" sz="2800" b="1" dirty="0">
                <a:solidFill>
                  <a:srgbClr val="5E368D"/>
                </a:solidFill>
                <a:latin typeface="Mac"/>
              </a:rPr>
            </a:b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354787" y="1383031"/>
            <a:ext cx="8229600" cy="2918307"/>
          </a:xfrm>
        </p:spPr>
        <p:txBody>
          <a:bodyPr>
            <a:normAutofit fontScale="85000" lnSpcReduction="10000"/>
          </a:bodyPr>
          <a:lstStyle/>
          <a:p>
            <a:pPr marL="285750" indent="-285750">
              <a:buFont typeface="Arial" panose="020B0604020202020204" pitchFamily="34" charset="0"/>
              <a:buChar char="•"/>
            </a:pPr>
            <a:r>
              <a:rPr lang="en-US" sz="2400" dirty="0">
                <a:solidFill>
                  <a:srgbClr val="5E368D"/>
                </a:solidFill>
                <a:latin typeface="Mac"/>
              </a:rPr>
              <a:t>The Regional Restorative Practice Project runs until August 2021.</a:t>
            </a:r>
          </a:p>
          <a:p>
            <a:pPr marL="285750" indent="-285750">
              <a:buFont typeface="Arial" panose="020B0604020202020204" pitchFamily="34" charset="0"/>
              <a:buChar char="•"/>
            </a:pPr>
            <a:endParaRPr lang="en-US" sz="2400" dirty="0">
              <a:solidFill>
                <a:srgbClr val="5E368D"/>
              </a:solidFill>
              <a:latin typeface="Mac"/>
            </a:endParaRPr>
          </a:p>
          <a:p>
            <a:pPr marL="285750" indent="-285750">
              <a:buFont typeface="Arial" panose="020B0604020202020204" pitchFamily="34" charset="0"/>
              <a:buChar char="•"/>
            </a:pPr>
            <a:r>
              <a:rPr lang="en-US" sz="2400" dirty="0">
                <a:solidFill>
                  <a:srgbClr val="5E368D"/>
                </a:solidFill>
                <a:latin typeface="Mac"/>
              </a:rPr>
              <a:t>Named the STARS (Striving Towards A Restorative Society) </a:t>
            </a:r>
            <a:r>
              <a:rPr lang="en-US" sz="2400" dirty="0" err="1">
                <a:solidFill>
                  <a:srgbClr val="5E368D"/>
                </a:solidFill>
                <a:latin typeface="Mac"/>
              </a:rPr>
              <a:t>Programme</a:t>
            </a:r>
            <a:r>
              <a:rPr lang="en-US" sz="2400" dirty="0">
                <a:solidFill>
                  <a:srgbClr val="5E368D"/>
                </a:solidFill>
                <a:latin typeface="Mac"/>
              </a:rPr>
              <a:t>, it has been delivered across all 8 CIT areas of focus.</a:t>
            </a:r>
          </a:p>
          <a:p>
            <a:pPr marL="285750" indent="-285750">
              <a:buFont typeface="Arial" panose="020B0604020202020204" pitchFamily="34" charset="0"/>
              <a:buChar char="•"/>
            </a:pPr>
            <a:endParaRPr lang="en-US" sz="2400" dirty="0">
              <a:solidFill>
                <a:srgbClr val="5E368D"/>
              </a:solidFill>
              <a:latin typeface="Mac"/>
            </a:endParaRPr>
          </a:p>
          <a:p>
            <a:pPr marL="285750" indent="-285750">
              <a:buFont typeface="Arial" panose="020B0604020202020204" pitchFamily="34" charset="0"/>
              <a:buChar char="•"/>
            </a:pPr>
            <a:r>
              <a:rPr lang="en-US" sz="2400" dirty="0">
                <a:solidFill>
                  <a:srgbClr val="5E368D"/>
                </a:solidFill>
                <a:latin typeface="Mac"/>
              </a:rPr>
              <a:t>A separate engagement process will take place over the coming months to establish the key features and timings for a future version of this important initiative.</a:t>
            </a:r>
          </a:p>
          <a:p>
            <a:endParaRPr lang="en-GB" dirty="0"/>
          </a:p>
        </p:txBody>
      </p:sp>
    </p:spTree>
    <p:extLst>
      <p:ext uri="{BB962C8B-B14F-4D97-AF65-F5344CB8AC3E}">
        <p14:creationId xmlns:p14="http://schemas.microsoft.com/office/powerpoint/2010/main" val="19632771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692712" y="374230"/>
            <a:ext cx="8229600" cy="857250"/>
          </a:xfrm>
        </p:spPr>
        <p:txBody>
          <a:bodyPr>
            <a:normAutofit/>
          </a:bodyPr>
          <a:lstStyle/>
          <a:p>
            <a:pPr algn="l"/>
            <a:r>
              <a:rPr lang="en-US" sz="2400" b="1" dirty="0" smtClean="0">
                <a:solidFill>
                  <a:srgbClr val="5E368D"/>
                </a:solidFill>
                <a:latin typeface="Mac"/>
              </a:rPr>
              <a:t>Format of Tender Response</a:t>
            </a:r>
            <a:endParaRPr lang="en-GB" sz="2400" dirty="0"/>
          </a:p>
        </p:txBody>
      </p:sp>
      <p:sp>
        <p:nvSpPr>
          <p:cNvPr id="3" name="Content Placeholder 2"/>
          <p:cNvSpPr>
            <a:spLocks noGrp="1"/>
          </p:cNvSpPr>
          <p:nvPr>
            <p:ph idx="1"/>
          </p:nvPr>
        </p:nvSpPr>
        <p:spPr>
          <a:xfrm>
            <a:off x="354787" y="1383031"/>
            <a:ext cx="8229600" cy="2918307"/>
          </a:xfrm>
        </p:spPr>
        <p:txBody>
          <a:bodyPr>
            <a:normAutofit fontScale="92500" lnSpcReduction="10000"/>
          </a:bodyPr>
          <a:lstStyle/>
          <a:p>
            <a:pPr marL="285750" indent="-285750">
              <a:buFont typeface="Arial" panose="020B0604020202020204" pitchFamily="34" charset="0"/>
              <a:buChar char="•"/>
            </a:pPr>
            <a:r>
              <a:rPr lang="en-US" sz="2100" dirty="0">
                <a:solidFill>
                  <a:srgbClr val="5E368D"/>
                </a:solidFill>
                <a:latin typeface="Mac"/>
              </a:rPr>
              <a:t>AC1: Understanding of the Community Context</a:t>
            </a:r>
          </a:p>
          <a:p>
            <a:pPr marL="285750" indent="-285750">
              <a:buFont typeface="Arial" panose="020B0604020202020204" pitchFamily="34" charset="0"/>
              <a:buChar char="•"/>
            </a:pPr>
            <a:endParaRPr lang="en-US" sz="2100" dirty="0">
              <a:solidFill>
                <a:srgbClr val="5E368D"/>
              </a:solidFill>
              <a:latin typeface="Mac"/>
            </a:endParaRPr>
          </a:p>
          <a:p>
            <a:pPr marL="285750" indent="-285750">
              <a:buFont typeface="Arial" panose="020B0604020202020204" pitchFamily="34" charset="0"/>
              <a:buChar char="•"/>
            </a:pPr>
            <a:r>
              <a:rPr lang="en-US" sz="2100" dirty="0">
                <a:solidFill>
                  <a:srgbClr val="5E368D"/>
                </a:solidFill>
                <a:latin typeface="Mac"/>
              </a:rPr>
              <a:t>AC2: Key Personnel Experience</a:t>
            </a:r>
          </a:p>
          <a:p>
            <a:pPr marL="285750" indent="-285750">
              <a:buFont typeface="Arial" panose="020B0604020202020204" pitchFamily="34" charset="0"/>
              <a:buChar char="•"/>
            </a:pPr>
            <a:endParaRPr lang="en-US" sz="2100" dirty="0">
              <a:solidFill>
                <a:srgbClr val="5E368D"/>
              </a:solidFill>
              <a:latin typeface="Mac"/>
            </a:endParaRPr>
          </a:p>
          <a:p>
            <a:pPr marL="285750" indent="-285750">
              <a:buFont typeface="Arial" panose="020B0604020202020204" pitchFamily="34" charset="0"/>
              <a:buChar char="•"/>
            </a:pPr>
            <a:r>
              <a:rPr lang="en-US" sz="2100" dirty="0">
                <a:solidFill>
                  <a:srgbClr val="5E368D"/>
                </a:solidFill>
                <a:latin typeface="Mac"/>
              </a:rPr>
              <a:t>AC3: Methodology</a:t>
            </a:r>
          </a:p>
          <a:p>
            <a:pPr marL="285750" indent="-285750">
              <a:buFont typeface="Arial" panose="020B0604020202020204" pitchFamily="34" charset="0"/>
              <a:buChar char="•"/>
            </a:pPr>
            <a:endParaRPr lang="en-US" sz="2100" dirty="0">
              <a:solidFill>
                <a:srgbClr val="5E368D"/>
              </a:solidFill>
              <a:latin typeface="Mac"/>
            </a:endParaRPr>
          </a:p>
          <a:p>
            <a:pPr marL="285750" indent="-285750">
              <a:buFont typeface="Arial" panose="020B0604020202020204" pitchFamily="34" charset="0"/>
              <a:buChar char="•"/>
            </a:pPr>
            <a:r>
              <a:rPr lang="en-US" sz="2100" dirty="0">
                <a:solidFill>
                  <a:srgbClr val="5E368D"/>
                </a:solidFill>
                <a:latin typeface="Mac"/>
              </a:rPr>
              <a:t>AC4: Project Management Approach. This now also includes an optional section on forming partnerships and describing the roles of various partners in project delivery </a:t>
            </a:r>
          </a:p>
          <a:p>
            <a:endParaRPr lang="en-GB" dirty="0"/>
          </a:p>
        </p:txBody>
      </p:sp>
    </p:spTree>
    <p:extLst>
      <p:ext uri="{BB962C8B-B14F-4D97-AF65-F5344CB8AC3E}">
        <p14:creationId xmlns:p14="http://schemas.microsoft.com/office/powerpoint/2010/main" val="1387118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732674"/>
            <a:ext cx="8229600" cy="857250"/>
          </a:xfrm>
        </p:spPr>
        <p:txBody>
          <a:bodyPr>
            <a:normAutofit fontScale="90000"/>
          </a:bodyPr>
          <a:lstStyle/>
          <a:p>
            <a:pPr algn="l"/>
            <a:r>
              <a:rPr lang="en-US" sz="2700" b="1" dirty="0">
                <a:solidFill>
                  <a:srgbClr val="5E368D"/>
                </a:solidFill>
                <a:latin typeface="Mac"/>
              </a:rPr>
              <a:t>Forming Partnerships and Consortia</a:t>
            </a:r>
            <a:r>
              <a:rPr lang="en-US" b="1" dirty="0">
                <a:solidFill>
                  <a:srgbClr val="5E368D"/>
                </a:solidFill>
                <a:latin typeface="Mac"/>
              </a:rPr>
              <a:t/>
            </a:r>
            <a:br>
              <a:rPr lang="en-US" b="1" dirty="0">
                <a:solidFill>
                  <a:srgbClr val="5E368D"/>
                </a:solidFill>
                <a:latin typeface="Mac"/>
              </a:rPr>
            </a:br>
            <a:endParaRPr lang="en-GB" dirty="0"/>
          </a:p>
        </p:txBody>
      </p:sp>
      <p:sp>
        <p:nvSpPr>
          <p:cNvPr id="3" name="Content Placeholder 2"/>
          <p:cNvSpPr>
            <a:spLocks noGrp="1"/>
          </p:cNvSpPr>
          <p:nvPr>
            <p:ph idx="1"/>
          </p:nvPr>
        </p:nvSpPr>
        <p:spPr>
          <a:xfrm>
            <a:off x="354786" y="1383031"/>
            <a:ext cx="8584387" cy="2918307"/>
          </a:xfrm>
        </p:spPr>
        <p:txBody>
          <a:bodyPr>
            <a:normAutofit fontScale="92500" lnSpcReduction="20000"/>
          </a:bodyPr>
          <a:lstStyle/>
          <a:p>
            <a:pPr marL="285750" indent="-285750">
              <a:buFont typeface="Arial" panose="020B0604020202020204" pitchFamily="34" charset="0"/>
              <a:buChar char="•"/>
            </a:pPr>
            <a:r>
              <a:rPr lang="en-US" sz="2100" dirty="0">
                <a:solidFill>
                  <a:srgbClr val="5E368D"/>
                </a:solidFill>
                <a:latin typeface="Mac"/>
              </a:rPr>
              <a:t>The Communities in Transition Project would welcome the formation of partnerships or consortia to assist in project delivery.</a:t>
            </a:r>
          </a:p>
          <a:p>
            <a:pPr marL="285750" indent="-285750">
              <a:buFont typeface="Arial" panose="020B0604020202020204" pitchFamily="34" charset="0"/>
              <a:buChar char="•"/>
            </a:pPr>
            <a:endParaRPr lang="en-US" sz="2100" dirty="0">
              <a:solidFill>
                <a:srgbClr val="5E368D"/>
              </a:solidFill>
              <a:latin typeface="Mac"/>
            </a:endParaRPr>
          </a:p>
          <a:p>
            <a:pPr marL="285750" indent="-285750">
              <a:buFont typeface="Arial" panose="020B0604020202020204" pitchFamily="34" charset="0"/>
              <a:buChar char="•"/>
            </a:pPr>
            <a:r>
              <a:rPr lang="en-US" sz="2100" dirty="0">
                <a:solidFill>
                  <a:srgbClr val="5E368D"/>
                </a:solidFill>
                <a:latin typeface="Mac"/>
              </a:rPr>
              <a:t>It is not essential to submit bids in partnership with other </a:t>
            </a:r>
            <a:r>
              <a:rPr lang="en-US" sz="2100" dirty="0" err="1">
                <a:solidFill>
                  <a:srgbClr val="5E368D"/>
                </a:solidFill>
                <a:latin typeface="Mac"/>
              </a:rPr>
              <a:t>organisations</a:t>
            </a:r>
            <a:r>
              <a:rPr lang="en-US" sz="2100" dirty="0">
                <a:solidFill>
                  <a:srgbClr val="5E368D"/>
                </a:solidFill>
                <a:latin typeface="Mac"/>
              </a:rPr>
              <a:t>, only if it aids the project in a meaningful way.</a:t>
            </a:r>
          </a:p>
          <a:p>
            <a:pPr marL="285750" indent="-285750">
              <a:buFont typeface="Arial" panose="020B0604020202020204" pitchFamily="34" charset="0"/>
              <a:buChar char="•"/>
            </a:pPr>
            <a:endParaRPr lang="en-US" sz="2100" dirty="0">
              <a:solidFill>
                <a:srgbClr val="5E368D"/>
              </a:solidFill>
              <a:latin typeface="Mac"/>
            </a:endParaRPr>
          </a:p>
          <a:p>
            <a:pPr marL="285750" indent="-285750">
              <a:buFont typeface="Arial" panose="020B0604020202020204" pitchFamily="34" charset="0"/>
              <a:buChar char="•"/>
            </a:pPr>
            <a:r>
              <a:rPr lang="en-US" sz="2100" dirty="0">
                <a:solidFill>
                  <a:srgbClr val="5E368D"/>
                </a:solidFill>
                <a:latin typeface="Mac"/>
              </a:rPr>
              <a:t>Partners do not have to have attended this session, the tender process is open to any eligible </a:t>
            </a:r>
            <a:r>
              <a:rPr lang="en-US" sz="2100" dirty="0" err="1">
                <a:solidFill>
                  <a:srgbClr val="5E368D"/>
                </a:solidFill>
                <a:latin typeface="Mac"/>
              </a:rPr>
              <a:t>organisation</a:t>
            </a:r>
            <a:r>
              <a:rPr lang="en-US" sz="2100" dirty="0">
                <a:solidFill>
                  <a:srgbClr val="5E368D"/>
                </a:solidFill>
                <a:latin typeface="Mac"/>
              </a:rPr>
              <a:t>.</a:t>
            </a:r>
          </a:p>
          <a:p>
            <a:pPr marL="285750" indent="-285750">
              <a:buFont typeface="Arial" panose="020B0604020202020204" pitchFamily="34" charset="0"/>
              <a:buChar char="•"/>
            </a:pPr>
            <a:endParaRPr lang="en-US" sz="2100" dirty="0">
              <a:solidFill>
                <a:srgbClr val="5E368D"/>
              </a:solidFill>
              <a:latin typeface="Mac"/>
            </a:endParaRPr>
          </a:p>
          <a:p>
            <a:pPr marL="285750" indent="-285750">
              <a:buFont typeface="Arial" panose="020B0604020202020204" pitchFamily="34" charset="0"/>
              <a:buChar char="•"/>
            </a:pPr>
            <a:r>
              <a:rPr lang="en-US" sz="2100" dirty="0">
                <a:solidFill>
                  <a:srgbClr val="5E368D"/>
                </a:solidFill>
                <a:latin typeface="Mac"/>
              </a:rPr>
              <a:t>Contact details to be shared after this session.</a:t>
            </a:r>
          </a:p>
          <a:p>
            <a:endParaRPr lang="en-GB" dirty="0"/>
          </a:p>
        </p:txBody>
      </p:sp>
    </p:spTree>
    <p:extLst>
      <p:ext uri="{BB962C8B-B14F-4D97-AF65-F5344CB8AC3E}">
        <p14:creationId xmlns:p14="http://schemas.microsoft.com/office/powerpoint/2010/main" val="1392043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2" name="Title 1"/>
          <p:cNvSpPr>
            <a:spLocks noGrp="1"/>
          </p:cNvSpPr>
          <p:nvPr>
            <p:ph type="title"/>
          </p:nvPr>
        </p:nvSpPr>
        <p:spPr>
          <a:xfrm>
            <a:off x="457200" y="535163"/>
            <a:ext cx="8229600" cy="857250"/>
          </a:xfrm>
        </p:spPr>
        <p:txBody>
          <a:bodyPr>
            <a:normAutofit/>
          </a:bodyPr>
          <a:lstStyle/>
          <a:p>
            <a:pPr algn="l"/>
            <a:r>
              <a:rPr lang="en-US" sz="2400" b="1" dirty="0" smtClean="0">
                <a:solidFill>
                  <a:srgbClr val="5E368D"/>
                </a:solidFill>
                <a:latin typeface="Mac"/>
              </a:rPr>
              <a:t>Communities in Transition context</a:t>
            </a:r>
            <a:endParaRPr lang="en-GB" sz="2400" b="1" dirty="0"/>
          </a:p>
        </p:txBody>
      </p:sp>
      <p:sp>
        <p:nvSpPr>
          <p:cNvPr id="3" name="Content Placeholder 2"/>
          <p:cNvSpPr>
            <a:spLocks noGrp="1"/>
          </p:cNvSpPr>
          <p:nvPr>
            <p:ph idx="1"/>
          </p:nvPr>
        </p:nvSpPr>
        <p:spPr>
          <a:xfrm>
            <a:off x="457200" y="1397680"/>
            <a:ext cx="8229600" cy="3394472"/>
          </a:xfrm>
        </p:spPr>
        <p:txBody>
          <a:bodyPr>
            <a:normAutofit/>
          </a:bodyPr>
          <a:lstStyle/>
          <a:p>
            <a:pPr marL="285750" indent="-285750"/>
            <a:r>
              <a:rPr lang="en-US" sz="1800" dirty="0">
                <a:solidFill>
                  <a:srgbClr val="5E368D"/>
                </a:solidFill>
                <a:latin typeface="Mac"/>
              </a:rPr>
              <a:t>Executive Action Plan on Tackling Paramilitary Activity, Criminality and </a:t>
            </a:r>
            <a:r>
              <a:rPr lang="en-US" sz="1800" dirty="0" err="1">
                <a:solidFill>
                  <a:srgbClr val="5E368D"/>
                </a:solidFill>
                <a:latin typeface="Mac"/>
              </a:rPr>
              <a:t>Organised</a:t>
            </a:r>
            <a:r>
              <a:rPr lang="en-US" sz="1800" dirty="0">
                <a:solidFill>
                  <a:srgbClr val="5E368D"/>
                </a:solidFill>
                <a:latin typeface="Mac"/>
              </a:rPr>
              <a:t> Crime (July 2016) contains 38 actions to be delivered by various Departments and agencies.</a:t>
            </a:r>
          </a:p>
          <a:p>
            <a:pPr marL="285750" indent="-285750"/>
            <a:endParaRPr lang="en-US" sz="1800" dirty="0">
              <a:solidFill>
                <a:srgbClr val="5E368D"/>
              </a:solidFill>
              <a:latin typeface="Mac"/>
            </a:endParaRPr>
          </a:p>
          <a:p>
            <a:pPr marL="285750" indent="-285750"/>
            <a:r>
              <a:rPr lang="en-US" sz="1800" dirty="0">
                <a:solidFill>
                  <a:srgbClr val="5E368D"/>
                </a:solidFill>
                <a:latin typeface="Mac"/>
              </a:rPr>
              <a:t>The Executive Office is leading delivery of Action B4:</a:t>
            </a:r>
          </a:p>
          <a:p>
            <a:pPr marL="285750" indent="-285750"/>
            <a:endParaRPr lang="en-US" sz="1800" dirty="0">
              <a:solidFill>
                <a:srgbClr val="5E368D"/>
              </a:solidFill>
              <a:latin typeface="Mac"/>
            </a:endParaRPr>
          </a:p>
          <a:p>
            <a:pPr algn="ctr"/>
            <a:r>
              <a:rPr lang="en-GB" sz="1800" b="1" dirty="0">
                <a:solidFill>
                  <a:srgbClr val="5E368D"/>
                </a:solidFill>
                <a:latin typeface="Mac"/>
                <a:ea typeface="Calibri" panose="020F0502020204030204" pitchFamily="34" charset="0"/>
                <a:cs typeface="Calibri"/>
              </a:rPr>
              <a:t>“The Executive should establish a fund to support ambitious initiatives aimed at building capacity in </a:t>
            </a:r>
            <a:r>
              <a:rPr lang="en-GB" sz="1800" b="1" u="sng" dirty="0">
                <a:solidFill>
                  <a:srgbClr val="5E368D"/>
                </a:solidFill>
                <a:latin typeface="Mac"/>
                <a:ea typeface="Calibri" panose="020F0502020204030204" pitchFamily="34" charset="0"/>
                <a:cs typeface="Calibri"/>
              </a:rPr>
              <a:t>communities in transition</a:t>
            </a:r>
            <a:r>
              <a:rPr lang="en-GB" sz="1800" b="1" dirty="0">
                <a:solidFill>
                  <a:srgbClr val="5E368D"/>
                </a:solidFill>
                <a:latin typeface="Mac"/>
                <a:ea typeface="Calibri" panose="020F0502020204030204" pitchFamily="34" charset="0"/>
                <a:cs typeface="Calibri"/>
              </a:rPr>
              <a:t>, including through developing partnerships across civil society and across community divisions.”</a:t>
            </a:r>
            <a:endParaRPr lang="en-GB" sz="1800" dirty="0">
              <a:solidFill>
                <a:srgbClr val="5E368D"/>
              </a:solidFill>
              <a:latin typeface="Mac"/>
              <a:ea typeface="Calibri" panose="020F0502020204030204" pitchFamily="34" charset="0"/>
              <a:cs typeface="Calibri"/>
            </a:endParaRPr>
          </a:p>
        </p:txBody>
      </p:sp>
    </p:spTree>
    <p:extLst>
      <p:ext uri="{BB962C8B-B14F-4D97-AF65-F5344CB8AC3E}">
        <p14:creationId xmlns:p14="http://schemas.microsoft.com/office/powerpoint/2010/main" val="4982556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374229"/>
            <a:ext cx="8229600" cy="857250"/>
          </a:xfrm>
        </p:spPr>
        <p:txBody>
          <a:bodyPr>
            <a:normAutofit/>
          </a:bodyPr>
          <a:lstStyle/>
          <a:p>
            <a:pPr algn="l"/>
            <a:r>
              <a:rPr lang="en-US" sz="2700" b="1" dirty="0" smtClean="0">
                <a:solidFill>
                  <a:srgbClr val="5E368D"/>
                </a:solidFill>
                <a:latin typeface="Mac"/>
              </a:rPr>
              <a:t>Tender Process</a:t>
            </a:r>
            <a:endParaRPr lang="en-GB" dirty="0"/>
          </a:p>
        </p:txBody>
      </p:sp>
      <p:sp>
        <p:nvSpPr>
          <p:cNvPr id="3" name="Content Placeholder 2"/>
          <p:cNvSpPr>
            <a:spLocks noGrp="1"/>
          </p:cNvSpPr>
          <p:nvPr>
            <p:ph idx="1"/>
          </p:nvPr>
        </p:nvSpPr>
        <p:spPr>
          <a:xfrm>
            <a:off x="354787" y="1383031"/>
            <a:ext cx="8229600" cy="2918307"/>
          </a:xfrm>
        </p:spPr>
        <p:txBody>
          <a:bodyPr>
            <a:normAutofit fontScale="85000" lnSpcReduction="20000"/>
          </a:bodyPr>
          <a:lstStyle/>
          <a:p>
            <a:pPr marL="285750" indent="-285750"/>
            <a:r>
              <a:rPr lang="en-US" sz="2400" dirty="0">
                <a:solidFill>
                  <a:srgbClr val="5E368D"/>
                </a:solidFill>
                <a:latin typeface="Mac"/>
              </a:rPr>
              <a:t>Tenders will be advertised on </a:t>
            </a:r>
            <a:r>
              <a:rPr lang="en-US" sz="2400" dirty="0" err="1">
                <a:solidFill>
                  <a:srgbClr val="5E368D"/>
                </a:solidFill>
                <a:latin typeface="Mac"/>
              </a:rPr>
              <a:t>eTenders</a:t>
            </a:r>
            <a:r>
              <a:rPr lang="en-US" sz="2400" dirty="0">
                <a:solidFill>
                  <a:srgbClr val="5E368D"/>
                </a:solidFill>
                <a:latin typeface="Mac"/>
              </a:rPr>
              <a:t> NI in mid-May. Anyone who has expressed an interest in the project will receive a notification when the projects have been listed.</a:t>
            </a:r>
          </a:p>
          <a:p>
            <a:pPr marL="285750" indent="-285750"/>
            <a:endParaRPr lang="en-US" sz="2400" dirty="0">
              <a:solidFill>
                <a:srgbClr val="5E368D"/>
              </a:solidFill>
              <a:latin typeface="Mac"/>
            </a:endParaRPr>
          </a:p>
          <a:p>
            <a:pPr marL="285750" indent="-285750"/>
            <a:r>
              <a:rPr lang="en-US" sz="2400" dirty="0">
                <a:solidFill>
                  <a:srgbClr val="5E368D"/>
                </a:solidFill>
                <a:latin typeface="Mac"/>
              </a:rPr>
              <a:t>Tenders will be open for 4 weeks.</a:t>
            </a:r>
          </a:p>
          <a:p>
            <a:pPr marL="285750" indent="-285750"/>
            <a:endParaRPr lang="en-US" sz="2400" dirty="0">
              <a:solidFill>
                <a:srgbClr val="5E368D"/>
              </a:solidFill>
              <a:latin typeface="Mac"/>
            </a:endParaRPr>
          </a:p>
          <a:p>
            <a:pPr marL="285750" indent="-285750"/>
            <a:r>
              <a:rPr lang="en-US" sz="2400" dirty="0">
                <a:solidFill>
                  <a:srgbClr val="5E368D"/>
                </a:solidFill>
                <a:latin typeface="Mac"/>
              </a:rPr>
              <a:t>Evaluation will take place within 2 weeks of the closing date of each tender opportunity.</a:t>
            </a:r>
          </a:p>
          <a:p>
            <a:pPr marL="285750" indent="-285750"/>
            <a:endParaRPr lang="en-US" sz="2400" dirty="0">
              <a:solidFill>
                <a:srgbClr val="5E368D"/>
              </a:solidFill>
              <a:latin typeface="Mac"/>
            </a:endParaRPr>
          </a:p>
          <a:p>
            <a:pPr marL="285750" indent="-285750"/>
            <a:r>
              <a:rPr lang="en-US" sz="2400" dirty="0">
                <a:solidFill>
                  <a:srgbClr val="5E368D"/>
                </a:solidFill>
                <a:latin typeface="Mac"/>
              </a:rPr>
              <a:t>Project commencement is July 2021</a:t>
            </a:r>
          </a:p>
          <a:p>
            <a:endParaRPr lang="en-GB" dirty="0"/>
          </a:p>
        </p:txBody>
      </p:sp>
    </p:spTree>
    <p:extLst>
      <p:ext uri="{BB962C8B-B14F-4D97-AF65-F5344CB8AC3E}">
        <p14:creationId xmlns:p14="http://schemas.microsoft.com/office/powerpoint/2010/main" val="22187715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709574" y="1016812"/>
            <a:ext cx="8229600" cy="573111"/>
          </a:xfrm>
        </p:spPr>
        <p:txBody>
          <a:bodyPr>
            <a:normAutofit fontScale="90000"/>
          </a:bodyPr>
          <a:lstStyle/>
          <a:p>
            <a:pPr algn="l"/>
            <a:r>
              <a:rPr lang="en-US" sz="2700" b="1" dirty="0" err="1">
                <a:solidFill>
                  <a:srgbClr val="5E368D"/>
                </a:solidFill>
                <a:latin typeface="Mac"/>
              </a:rPr>
              <a:t>eTenders</a:t>
            </a:r>
            <a:r>
              <a:rPr lang="en-US" sz="2700" b="1" dirty="0">
                <a:solidFill>
                  <a:srgbClr val="5E368D"/>
                </a:solidFill>
                <a:latin typeface="Mac"/>
              </a:rPr>
              <a:t> NI</a:t>
            </a:r>
            <a:r>
              <a:rPr lang="en-US" sz="2400" b="1" dirty="0">
                <a:solidFill>
                  <a:srgbClr val="5E368D"/>
                </a:solidFill>
                <a:latin typeface="Mac"/>
              </a:rPr>
              <a:t/>
            </a:r>
            <a:br>
              <a:rPr lang="en-US" sz="2400" b="1" dirty="0">
                <a:solidFill>
                  <a:srgbClr val="5E368D"/>
                </a:solidFill>
                <a:latin typeface="Mac"/>
              </a:rPr>
            </a:b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354787" y="1383031"/>
            <a:ext cx="8229600" cy="2918307"/>
          </a:xfrm>
        </p:spPr>
        <p:txBody>
          <a:bodyPr>
            <a:normAutofit fontScale="55000" lnSpcReduction="20000"/>
          </a:bodyPr>
          <a:lstStyle/>
          <a:p>
            <a:pPr marL="285750" indent="-285750"/>
            <a:r>
              <a:rPr lang="en-US" sz="3300" dirty="0">
                <a:solidFill>
                  <a:srgbClr val="5E368D"/>
                </a:solidFill>
                <a:latin typeface="Mac"/>
              </a:rPr>
              <a:t>All Tender opportunities will be advertised on </a:t>
            </a:r>
            <a:r>
              <a:rPr lang="en-US" sz="3300" dirty="0" err="1">
                <a:solidFill>
                  <a:srgbClr val="5E368D"/>
                </a:solidFill>
                <a:latin typeface="Mac"/>
              </a:rPr>
              <a:t>eTendersNI</a:t>
            </a:r>
            <a:r>
              <a:rPr lang="en-US" sz="3300" dirty="0">
                <a:solidFill>
                  <a:srgbClr val="5E368D"/>
                </a:solidFill>
                <a:latin typeface="Mac"/>
              </a:rPr>
              <a:t>, the public procurement portal used by public sector bodies in NI.</a:t>
            </a:r>
          </a:p>
          <a:p>
            <a:pPr marL="285750" indent="-285750"/>
            <a:endParaRPr lang="en-US" sz="3300" dirty="0">
              <a:solidFill>
                <a:srgbClr val="5E368D"/>
              </a:solidFill>
              <a:latin typeface="Mac"/>
            </a:endParaRPr>
          </a:p>
          <a:p>
            <a:pPr marL="285750" indent="-285750"/>
            <a:r>
              <a:rPr lang="en-US" sz="3300" dirty="0">
                <a:solidFill>
                  <a:srgbClr val="5E368D"/>
                </a:solidFill>
                <a:latin typeface="Mac"/>
              </a:rPr>
              <a:t>Any </a:t>
            </a:r>
            <a:r>
              <a:rPr lang="en-US" sz="3300" dirty="0" err="1">
                <a:solidFill>
                  <a:srgbClr val="5E368D"/>
                </a:solidFill>
                <a:latin typeface="Mac"/>
              </a:rPr>
              <a:t>organisation</a:t>
            </a:r>
            <a:r>
              <a:rPr lang="en-US" sz="3300" dirty="0">
                <a:solidFill>
                  <a:srgbClr val="5E368D"/>
                </a:solidFill>
                <a:latin typeface="Mac"/>
              </a:rPr>
              <a:t> can register on the portal at </a:t>
            </a:r>
            <a:r>
              <a:rPr lang="en-US" sz="3300" b="1" u="sng" dirty="0">
                <a:solidFill>
                  <a:srgbClr val="5E368D"/>
                </a:solidFill>
                <a:latin typeface="Mac"/>
              </a:rPr>
              <a:t>https://etendersni.gov.uk/</a:t>
            </a:r>
          </a:p>
          <a:p>
            <a:pPr marL="285750" indent="-285750"/>
            <a:endParaRPr lang="en-US" sz="3300" dirty="0">
              <a:solidFill>
                <a:srgbClr val="5E368D"/>
              </a:solidFill>
              <a:latin typeface="Mac"/>
            </a:endParaRPr>
          </a:p>
          <a:p>
            <a:pPr marL="285750" indent="-285750"/>
            <a:r>
              <a:rPr lang="en-US" sz="3300" dirty="0">
                <a:solidFill>
                  <a:srgbClr val="5E368D"/>
                </a:solidFill>
                <a:latin typeface="Mac"/>
              </a:rPr>
              <a:t>A user guide on registering for </a:t>
            </a:r>
            <a:r>
              <a:rPr lang="en-US" sz="3300" dirty="0" err="1">
                <a:solidFill>
                  <a:srgbClr val="5E368D"/>
                </a:solidFill>
                <a:latin typeface="Mac"/>
              </a:rPr>
              <a:t>eTendersNI</a:t>
            </a:r>
            <a:r>
              <a:rPr lang="en-US" sz="3300" dirty="0">
                <a:solidFill>
                  <a:srgbClr val="5E368D"/>
                </a:solidFill>
                <a:latin typeface="Mac"/>
              </a:rPr>
              <a:t> has been developed by the team in TEO.</a:t>
            </a:r>
          </a:p>
          <a:p>
            <a:pPr marL="285750" indent="-285750"/>
            <a:endParaRPr lang="en-US" sz="3300" dirty="0">
              <a:solidFill>
                <a:srgbClr val="5E368D"/>
              </a:solidFill>
              <a:latin typeface="Mac"/>
            </a:endParaRPr>
          </a:p>
          <a:p>
            <a:pPr marL="285750" indent="-285750"/>
            <a:r>
              <a:rPr lang="en-US" sz="3300" dirty="0">
                <a:solidFill>
                  <a:srgbClr val="5E368D"/>
                </a:solidFill>
                <a:latin typeface="Mac"/>
              </a:rPr>
              <a:t>Further support can be provided through the TEO team.</a:t>
            </a:r>
          </a:p>
          <a:p>
            <a:endParaRPr lang="en-GB" dirty="0"/>
          </a:p>
        </p:txBody>
      </p:sp>
    </p:spTree>
    <p:extLst>
      <p:ext uri="{BB962C8B-B14F-4D97-AF65-F5344CB8AC3E}">
        <p14:creationId xmlns:p14="http://schemas.microsoft.com/office/powerpoint/2010/main" val="9510530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5" name="Title 4"/>
          <p:cNvSpPr>
            <a:spLocks noGrp="1"/>
          </p:cNvSpPr>
          <p:nvPr>
            <p:ph type="title" idx="4294967295"/>
          </p:nvPr>
        </p:nvSpPr>
        <p:spPr>
          <a:xfrm>
            <a:off x="0" y="892454"/>
            <a:ext cx="8229600" cy="3138221"/>
          </a:xfrm>
        </p:spPr>
        <p:txBody>
          <a:bodyPr>
            <a:normAutofit/>
          </a:bodyPr>
          <a:lstStyle/>
          <a:p>
            <a:r>
              <a:rPr lang="en-GB" b="1" dirty="0">
                <a:solidFill>
                  <a:srgbClr val="7030A0"/>
                </a:solidFill>
                <a:latin typeface="Mac"/>
              </a:rPr>
              <a:t>Questions and Answers</a:t>
            </a:r>
            <a:r>
              <a:rPr lang="en-GB" dirty="0">
                <a:solidFill>
                  <a:srgbClr val="7030A0"/>
                </a:solidFill>
                <a:latin typeface="Mac"/>
              </a:rPr>
              <a:t/>
            </a:r>
            <a:br>
              <a:rPr lang="en-GB" dirty="0">
                <a:solidFill>
                  <a:srgbClr val="7030A0"/>
                </a:solidFill>
                <a:latin typeface="Mac"/>
              </a:rPr>
            </a:br>
            <a:endParaRPr lang="en-GB" dirty="0"/>
          </a:p>
        </p:txBody>
      </p:sp>
    </p:spTree>
    <p:extLst>
      <p:ext uri="{BB962C8B-B14F-4D97-AF65-F5344CB8AC3E}">
        <p14:creationId xmlns:p14="http://schemas.microsoft.com/office/powerpoint/2010/main" val="27597398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IT Powerpoint 16-9 Master v1.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35879" cy="5143500"/>
          </a:xfrm>
          <a:prstGeom prst="rect">
            <a:avLst/>
          </a:prstGeom>
        </p:spPr>
      </p:pic>
    </p:spTree>
    <p:extLst>
      <p:ext uri="{BB962C8B-B14F-4D97-AF65-F5344CB8AC3E}">
        <p14:creationId xmlns:p14="http://schemas.microsoft.com/office/powerpoint/2010/main" val="2609753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2" name="Title 1"/>
          <p:cNvSpPr>
            <a:spLocks noGrp="1"/>
          </p:cNvSpPr>
          <p:nvPr>
            <p:ph type="title"/>
          </p:nvPr>
        </p:nvSpPr>
        <p:spPr>
          <a:xfrm>
            <a:off x="453139" y="564424"/>
            <a:ext cx="8229600" cy="857250"/>
          </a:xfrm>
        </p:spPr>
        <p:txBody>
          <a:bodyPr>
            <a:normAutofit/>
          </a:bodyPr>
          <a:lstStyle/>
          <a:p>
            <a:pPr algn="l"/>
            <a:r>
              <a:rPr lang="en-US" sz="2400" b="1" dirty="0" smtClean="0">
                <a:solidFill>
                  <a:srgbClr val="5E368D"/>
                </a:solidFill>
                <a:latin typeface="Mac"/>
              </a:rPr>
              <a:t>The purpose of Communities in Transition</a:t>
            </a:r>
            <a:endParaRPr lang="en-GB" sz="2400" b="1" dirty="0"/>
          </a:p>
        </p:txBody>
      </p:sp>
      <p:sp>
        <p:nvSpPr>
          <p:cNvPr id="3" name="Content Placeholder 2"/>
          <p:cNvSpPr>
            <a:spLocks noGrp="1"/>
          </p:cNvSpPr>
          <p:nvPr>
            <p:ph idx="1"/>
          </p:nvPr>
        </p:nvSpPr>
        <p:spPr>
          <a:xfrm>
            <a:off x="453139" y="1431798"/>
            <a:ext cx="8229600" cy="3394472"/>
          </a:xfrm>
        </p:spPr>
        <p:txBody>
          <a:bodyPr>
            <a:normAutofit fontScale="85000" lnSpcReduction="20000"/>
          </a:bodyPr>
          <a:lstStyle/>
          <a:p>
            <a:pPr marL="285750" indent="-285750"/>
            <a:r>
              <a:rPr lang="en-US" sz="2000" dirty="0">
                <a:solidFill>
                  <a:srgbClr val="5E368D"/>
                </a:solidFill>
                <a:latin typeface="Mac"/>
              </a:rPr>
              <a:t>The Communities in Transition Project is designed to support and empower those communities which have been most impacted by </a:t>
            </a:r>
            <a:r>
              <a:rPr lang="en-US" sz="2000" dirty="0" err="1">
                <a:solidFill>
                  <a:srgbClr val="5E368D"/>
                </a:solidFill>
                <a:latin typeface="Mac"/>
              </a:rPr>
              <a:t>paramilitarism</a:t>
            </a:r>
            <a:r>
              <a:rPr lang="en-US" sz="2000" dirty="0">
                <a:solidFill>
                  <a:srgbClr val="5E368D"/>
                </a:solidFill>
                <a:latin typeface="Mac"/>
              </a:rPr>
              <a:t>, criminality and ongoing coercive control.</a:t>
            </a:r>
          </a:p>
          <a:p>
            <a:pPr marL="285750" indent="-285750"/>
            <a:endParaRPr lang="en-US" sz="2000" dirty="0">
              <a:solidFill>
                <a:srgbClr val="5E368D"/>
              </a:solidFill>
              <a:latin typeface="Mac"/>
            </a:endParaRPr>
          </a:p>
          <a:p>
            <a:pPr marL="285750" indent="-285750"/>
            <a:r>
              <a:rPr lang="en-US" sz="2000" dirty="0">
                <a:solidFill>
                  <a:srgbClr val="5E368D"/>
                </a:solidFill>
                <a:latin typeface="Mac"/>
              </a:rPr>
              <a:t>It is intended to strengthen links within communities and between community based </a:t>
            </a:r>
            <a:r>
              <a:rPr lang="en-US" sz="2000" dirty="0" err="1">
                <a:solidFill>
                  <a:srgbClr val="5E368D"/>
                </a:solidFill>
                <a:latin typeface="Mac"/>
              </a:rPr>
              <a:t>organisations</a:t>
            </a:r>
            <a:r>
              <a:rPr lang="en-US" sz="2000" dirty="0">
                <a:solidFill>
                  <a:srgbClr val="5E368D"/>
                </a:solidFill>
                <a:latin typeface="Mac"/>
              </a:rPr>
              <a:t> and statutory providers.</a:t>
            </a:r>
          </a:p>
          <a:p>
            <a:pPr marL="285750" indent="-285750"/>
            <a:endParaRPr lang="en-US" sz="2000" dirty="0">
              <a:solidFill>
                <a:srgbClr val="5E368D"/>
              </a:solidFill>
              <a:latin typeface="Mac"/>
            </a:endParaRPr>
          </a:p>
          <a:p>
            <a:pPr marL="285750" indent="-285750"/>
            <a:r>
              <a:rPr lang="en-US" sz="2000" dirty="0">
                <a:solidFill>
                  <a:srgbClr val="5E368D"/>
                </a:solidFill>
                <a:latin typeface="Mac"/>
              </a:rPr>
              <a:t>The Project is designed to reduce vulnerabilities and narrow the ground which is exploited by paramilitaries and criminal elements.</a:t>
            </a:r>
          </a:p>
          <a:p>
            <a:pPr marL="285750" indent="-285750"/>
            <a:endParaRPr lang="en-US" sz="2000" dirty="0">
              <a:solidFill>
                <a:srgbClr val="5E368D"/>
              </a:solidFill>
              <a:latin typeface="Mac"/>
            </a:endParaRPr>
          </a:p>
          <a:p>
            <a:pPr marL="285750" indent="-285750"/>
            <a:r>
              <a:rPr lang="en-US" sz="2000" dirty="0">
                <a:solidFill>
                  <a:srgbClr val="5E368D"/>
                </a:solidFill>
                <a:latin typeface="Mac"/>
              </a:rPr>
              <a:t>The issues we are all trying to resolve are complex and sensitive, it is only by working in partnership together that we will achieve a lasting change in communities.</a:t>
            </a:r>
          </a:p>
          <a:p>
            <a:pPr marL="285750" lvl="0" indent="-285750">
              <a:buFont typeface="Arial" panose="020B0604020202020204" pitchFamily="34" charset="0"/>
              <a:buChar char="•"/>
            </a:pPr>
            <a:endParaRPr lang="en-GB" sz="2400" dirty="0" smtClean="0">
              <a:solidFill>
                <a:srgbClr val="7030A0"/>
              </a:solidFill>
              <a:latin typeface="Mac"/>
            </a:endParaRPr>
          </a:p>
          <a:p>
            <a:endParaRPr lang="en-GB" dirty="0"/>
          </a:p>
        </p:txBody>
      </p:sp>
    </p:spTree>
    <p:extLst>
      <p:ext uri="{BB962C8B-B14F-4D97-AF65-F5344CB8AC3E}">
        <p14:creationId xmlns:p14="http://schemas.microsoft.com/office/powerpoint/2010/main" val="3684813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288951" y="997382"/>
            <a:ext cx="6029656" cy="857250"/>
          </a:xfrm>
        </p:spPr>
        <p:txBody>
          <a:bodyPr>
            <a:normAutofit fontScale="90000"/>
          </a:bodyPr>
          <a:lstStyle/>
          <a:p>
            <a:pPr algn="l"/>
            <a:r>
              <a:rPr lang="en-US" dirty="0">
                <a:solidFill>
                  <a:srgbClr val="5E368D"/>
                </a:solidFill>
                <a:latin typeface="Mac"/>
              </a:rPr>
              <a:t/>
            </a:r>
            <a:br>
              <a:rPr lang="en-US" dirty="0">
                <a:solidFill>
                  <a:srgbClr val="5E368D"/>
                </a:solidFill>
                <a:latin typeface="Mac"/>
              </a:rPr>
            </a:br>
            <a:r>
              <a:rPr lang="en-US" sz="1800" b="1" dirty="0">
                <a:solidFill>
                  <a:srgbClr val="5E368D"/>
                </a:solidFill>
                <a:latin typeface="Mac"/>
              </a:rPr>
              <a:t>The Communities in Transition Project has taken an area based approach and is focusing delivery in 8 areas. These </a:t>
            </a:r>
            <a:r>
              <a:rPr lang="en-US" sz="1800" b="1" dirty="0" smtClean="0">
                <a:solidFill>
                  <a:srgbClr val="5E368D"/>
                </a:solidFill>
                <a:latin typeface="Mac"/>
              </a:rPr>
              <a:t>are</a:t>
            </a:r>
            <a:r>
              <a:rPr lang="en-US" sz="1800" b="1" dirty="0">
                <a:solidFill>
                  <a:srgbClr val="5E368D"/>
                </a:solidFill>
                <a:latin typeface="Mac"/>
              </a:rPr>
              <a:t>:</a:t>
            </a: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a:xfrm>
            <a:off x="457200" y="1873090"/>
            <a:ext cx="8229600" cy="2237993"/>
          </a:xfrm>
        </p:spPr>
        <p:txBody>
          <a:bodyPr>
            <a:normAutofit fontScale="77500" lnSpcReduction="20000"/>
          </a:bodyPr>
          <a:lstStyle/>
          <a:p>
            <a:pPr marL="285750" indent="-285750"/>
            <a:r>
              <a:rPr lang="en-US" sz="2000" dirty="0">
                <a:solidFill>
                  <a:srgbClr val="5E368D"/>
                </a:solidFill>
                <a:latin typeface="Mac"/>
              </a:rPr>
              <a:t>Shankill (including </a:t>
            </a:r>
            <a:r>
              <a:rPr lang="en-US" sz="2000" dirty="0" err="1">
                <a:solidFill>
                  <a:srgbClr val="5E368D"/>
                </a:solidFill>
                <a:latin typeface="Mac"/>
              </a:rPr>
              <a:t>Woodvale</a:t>
            </a:r>
            <a:r>
              <a:rPr lang="en-US" sz="2000" dirty="0">
                <a:solidFill>
                  <a:srgbClr val="5E368D"/>
                </a:solidFill>
                <a:latin typeface="Mac"/>
              </a:rPr>
              <a:t>)</a:t>
            </a:r>
          </a:p>
          <a:p>
            <a:pPr marL="285750" indent="-285750"/>
            <a:r>
              <a:rPr lang="en-US" sz="2000" dirty="0">
                <a:solidFill>
                  <a:srgbClr val="5E368D"/>
                </a:solidFill>
                <a:latin typeface="Mac"/>
              </a:rPr>
              <a:t>East Belfast (The Mount &amp; </a:t>
            </a:r>
            <a:r>
              <a:rPr lang="en-US" sz="2000" dirty="0" err="1">
                <a:solidFill>
                  <a:srgbClr val="5E368D"/>
                </a:solidFill>
                <a:latin typeface="Mac"/>
              </a:rPr>
              <a:t>Ballymacarrett</a:t>
            </a:r>
            <a:endParaRPr lang="en-US" sz="2000" dirty="0">
              <a:solidFill>
                <a:srgbClr val="5E368D"/>
              </a:solidFill>
              <a:latin typeface="Mac"/>
            </a:endParaRPr>
          </a:p>
          <a:p>
            <a:pPr marL="285750" indent="-285750"/>
            <a:r>
              <a:rPr lang="en-US" sz="2000" dirty="0">
                <a:solidFill>
                  <a:srgbClr val="5E368D"/>
                </a:solidFill>
                <a:latin typeface="Mac"/>
              </a:rPr>
              <a:t>North Belfast (New Lodge &amp; Ardoyne)</a:t>
            </a:r>
          </a:p>
          <a:p>
            <a:pPr marL="285750" indent="-285750"/>
            <a:r>
              <a:rPr lang="en-US" sz="2000" dirty="0" err="1">
                <a:solidFill>
                  <a:srgbClr val="5E368D"/>
                </a:solidFill>
                <a:latin typeface="Mac"/>
              </a:rPr>
              <a:t>Lurgan</a:t>
            </a:r>
            <a:r>
              <a:rPr lang="en-US" sz="2000" dirty="0">
                <a:solidFill>
                  <a:srgbClr val="5E368D"/>
                </a:solidFill>
                <a:latin typeface="Mac"/>
              </a:rPr>
              <a:t>/Craigavon (</a:t>
            </a:r>
            <a:r>
              <a:rPr lang="en-US" sz="2000" dirty="0" err="1">
                <a:solidFill>
                  <a:srgbClr val="5E368D"/>
                </a:solidFill>
                <a:latin typeface="Mac"/>
              </a:rPr>
              <a:t>Kilwilkie</a:t>
            </a:r>
            <a:r>
              <a:rPr lang="en-US" sz="2000" dirty="0">
                <a:solidFill>
                  <a:srgbClr val="5E368D"/>
                </a:solidFill>
                <a:latin typeface="Mac"/>
              </a:rPr>
              <a:t> &amp; </a:t>
            </a:r>
            <a:r>
              <a:rPr lang="en-US" sz="2000" dirty="0" err="1">
                <a:solidFill>
                  <a:srgbClr val="5E368D"/>
                </a:solidFill>
                <a:latin typeface="Mac"/>
              </a:rPr>
              <a:t>Drumgask</a:t>
            </a:r>
            <a:r>
              <a:rPr lang="en-US" sz="2000" dirty="0">
                <a:solidFill>
                  <a:srgbClr val="5E368D"/>
                </a:solidFill>
                <a:latin typeface="Mac"/>
              </a:rPr>
              <a:t>)</a:t>
            </a:r>
          </a:p>
          <a:p>
            <a:pPr marL="285750" indent="-285750"/>
            <a:r>
              <a:rPr lang="en-US" sz="2000" dirty="0" err="1">
                <a:solidFill>
                  <a:srgbClr val="5E368D"/>
                </a:solidFill>
                <a:latin typeface="Mac"/>
              </a:rPr>
              <a:t>Carrickfergus</a:t>
            </a:r>
            <a:r>
              <a:rPr lang="en-US" sz="2000" dirty="0">
                <a:solidFill>
                  <a:srgbClr val="5E368D"/>
                </a:solidFill>
                <a:latin typeface="Mac"/>
              </a:rPr>
              <a:t>/Larne (Northland &amp; </a:t>
            </a:r>
            <a:r>
              <a:rPr lang="en-US" sz="2000" dirty="0" err="1">
                <a:solidFill>
                  <a:srgbClr val="5E368D"/>
                </a:solidFill>
                <a:latin typeface="Mac"/>
              </a:rPr>
              <a:t>Castlemara</a:t>
            </a:r>
            <a:r>
              <a:rPr lang="en-US" sz="2000" dirty="0">
                <a:solidFill>
                  <a:srgbClr val="5E368D"/>
                </a:solidFill>
                <a:latin typeface="Mac"/>
              </a:rPr>
              <a:t> and </a:t>
            </a:r>
            <a:r>
              <a:rPr lang="en-US" sz="2000" dirty="0" err="1">
                <a:solidFill>
                  <a:srgbClr val="5E368D"/>
                </a:solidFill>
                <a:latin typeface="Mac"/>
              </a:rPr>
              <a:t>Antiville</a:t>
            </a:r>
            <a:r>
              <a:rPr lang="en-US" sz="2000" dirty="0">
                <a:solidFill>
                  <a:srgbClr val="5E368D"/>
                </a:solidFill>
                <a:latin typeface="Mac"/>
              </a:rPr>
              <a:t> &amp; </a:t>
            </a:r>
            <a:r>
              <a:rPr lang="en-US" sz="2000" dirty="0" err="1">
                <a:solidFill>
                  <a:srgbClr val="5E368D"/>
                </a:solidFill>
                <a:latin typeface="Mac"/>
              </a:rPr>
              <a:t>Kilwaughter</a:t>
            </a:r>
            <a:r>
              <a:rPr lang="en-US" sz="2000" dirty="0">
                <a:solidFill>
                  <a:srgbClr val="5E368D"/>
                </a:solidFill>
                <a:latin typeface="Mac"/>
              </a:rPr>
              <a:t>)</a:t>
            </a:r>
          </a:p>
          <a:p>
            <a:pPr marL="285750" indent="-285750"/>
            <a:r>
              <a:rPr lang="en-US" sz="2000" dirty="0">
                <a:solidFill>
                  <a:srgbClr val="5E368D"/>
                </a:solidFill>
                <a:latin typeface="Mac"/>
              </a:rPr>
              <a:t>North Down (</a:t>
            </a:r>
            <a:r>
              <a:rPr lang="en-US" sz="2000" dirty="0" err="1">
                <a:solidFill>
                  <a:srgbClr val="5E368D"/>
                </a:solidFill>
                <a:latin typeface="Mac"/>
              </a:rPr>
              <a:t>Kilcooley</a:t>
            </a:r>
            <a:r>
              <a:rPr lang="en-US" sz="2000" dirty="0">
                <a:solidFill>
                  <a:srgbClr val="5E368D"/>
                </a:solidFill>
                <a:latin typeface="Mac"/>
              </a:rPr>
              <a:t> &amp; </a:t>
            </a:r>
            <a:r>
              <a:rPr lang="en-US" sz="2000" dirty="0" err="1">
                <a:solidFill>
                  <a:srgbClr val="5E368D"/>
                </a:solidFill>
                <a:latin typeface="Mac"/>
              </a:rPr>
              <a:t>Rathgill</a:t>
            </a:r>
            <a:r>
              <a:rPr lang="en-US" sz="2000" dirty="0">
                <a:solidFill>
                  <a:srgbClr val="5E368D"/>
                </a:solidFill>
                <a:latin typeface="Mac"/>
              </a:rPr>
              <a:t>)</a:t>
            </a:r>
          </a:p>
          <a:p>
            <a:pPr marL="285750" indent="-285750"/>
            <a:r>
              <a:rPr lang="en-US" sz="2000" dirty="0" err="1">
                <a:solidFill>
                  <a:srgbClr val="5E368D"/>
                </a:solidFill>
                <a:latin typeface="Mac"/>
              </a:rPr>
              <a:t>Derry~Londonderry</a:t>
            </a:r>
            <a:r>
              <a:rPr lang="en-US" sz="2000" dirty="0">
                <a:solidFill>
                  <a:srgbClr val="5E368D"/>
                </a:solidFill>
                <a:latin typeface="Mac"/>
              </a:rPr>
              <a:t> (</a:t>
            </a:r>
            <a:r>
              <a:rPr lang="en-US" sz="2000" dirty="0" err="1">
                <a:solidFill>
                  <a:srgbClr val="5E368D"/>
                </a:solidFill>
                <a:latin typeface="Mac"/>
              </a:rPr>
              <a:t>Brandywell</a:t>
            </a:r>
            <a:r>
              <a:rPr lang="en-US" sz="2000" dirty="0">
                <a:solidFill>
                  <a:srgbClr val="5E368D"/>
                </a:solidFill>
                <a:latin typeface="Mac"/>
              </a:rPr>
              <a:t> &amp; </a:t>
            </a:r>
            <a:r>
              <a:rPr lang="en-US" sz="2000" dirty="0" err="1">
                <a:solidFill>
                  <a:srgbClr val="5E368D"/>
                </a:solidFill>
                <a:latin typeface="Mac"/>
              </a:rPr>
              <a:t>Creggan</a:t>
            </a:r>
            <a:r>
              <a:rPr lang="en-US" sz="2000" dirty="0">
                <a:solidFill>
                  <a:srgbClr val="5E368D"/>
                </a:solidFill>
                <a:latin typeface="Mac"/>
              </a:rPr>
              <a:t>)</a:t>
            </a:r>
          </a:p>
          <a:p>
            <a:pPr marL="285750" indent="-285750"/>
            <a:r>
              <a:rPr lang="en-US" sz="2000" b="1" i="1" dirty="0">
                <a:solidFill>
                  <a:srgbClr val="5E368D"/>
                </a:solidFill>
                <a:latin typeface="Mac"/>
              </a:rPr>
              <a:t>West Belfast (Lower Falls, </a:t>
            </a:r>
            <a:r>
              <a:rPr lang="en-US" sz="2000" b="1" i="1" dirty="0" err="1">
                <a:solidFill>
                  <a:srgbClr val="5E368D"/>
                </a:solidFill>
                <a:latin typeface="Mac"/>
              </a:rPr>
              <a:t>Twinbrook</a:t>
            </a:r>
            <a:r>
              <a:rPr lang="en-US" sz="2000" b="1" i="1" dirty="0">
                <a:solidFill>
                  <a:srgbClr val="5E368D"/>
                </a:solidFill>
                <a:latin typeface="Mac"/>
              </a:rPr>
              <a:t>, </a:t>
            </a:r>
            <a:r>
              <a:rPr lang="en-US" sz="2000" b="1" i="1" dirty="0" err="1">
                <a:solidFill>
                  <a:srgbClr val="5E368D"/>
                </a:solidFill>
                <a:latin typeface="Mac"/>
              </a:rPr>
              <a:t>Poleglass</a:t>
            </a:r>
            <a:r>
              <a:rPr lang="en-US" sz="2000" b="1" i="1" dirty="0">
                <a:solidFill>
                  <a:srgbClr val="5E368D"/>
                </a:solidFill>
                <a:latin typeface="Mac"/>
              </a:rPr>
              <a:t>, Upper Springfield, Turf Lodge &amp; </a:t>
            </a:r>
            <a:r>
              <a:rPr lang="en-US" sz="2000" b="1" i="1" dirty="0" err="1">
                <a:solidFill>
                  <a:srgbClr val="5E368D"/>
                </a:solidFill>
                <a:latin typeface="Mac"/>
              </a:rPr>
              <a:t>Ballymurphy</a:t>
            </a:r>
            <a:r>
              <a:rPr lang="en-US" sz="2000" b="1" i="1" dirty="0">
                <a:solidFill>
                  <a:srgbClr val="5E368D"/>
                </a:solidFill>
                <a:latin typeface="Mac"/>
              </a:rPr>
              <a:t>)</a:t>
            </a:r>
          </a:p>
          <a:p>
            <a:pPr marL="0" indent="0">
              <a:buNone/>
            </a:pPr>
            <a:endParaRPr lang="en-US" sz="2000" dirty="0">
              <a:solidFill>
                <a:srgbClr val="5E368D"/>
              </a:solidFill>
              <a:latin typeface="Mac"/>
            </a:endParaRPr>
          </a:p>
          <a:p>
            <a:endParaRPr lang="en-GB" dirty="0"/>
          </a:p>
        </p:txBody>
      </p:sp>
      <p:sp>
        <p:nvSpPr>
          <p:cNvPr id="5" name="TextBox 4"/>
          <p:cNvSpPr txBox="1"/>
          <p:nvPr/>
        </p:nvSpPr>
        <p:spPr>
          <a:xfrm>
            <a:off x="457200" y="373075"/>
            <a:ext cx="5972861" cy="738664"/>
          </a:xfrm>
          <a:prstGeom prst="rect">
            <a:avLst/>
          </a:prstGeom>
          <a:noFill/>
        </p:spPr>
        <p:txBody>
          <a:bodyPr wrap="square" rtlCol="0">
            <a:spAutoFit/>
          </a:bodyPr>
          <a:lstStyle/>
          <a:p>
            <a:r>
              <a:rPr lang="en-US" sz="2400" b="1" dirty="0">
                <a:solidFill>
                  <a:srgbClr val="5E368D"/>
                </a:solidFill>
                <a:latin typeface="Mac"/>
              </a:rPr>
              <a:t>Area based approach</a:t>
            </a:r>
          </a:p>
          <a:p>
            <a:endParaRPr lang="en-GB" dirty="0"/>
          </a:p>
        </p:txBody>
      </p:sp>
    </p:spTree>
    <p:extLst>
      <p:ext uri="{BB962C8B-B14F-4D97-AF65-F5344CB8AC3E}">
        <p14:creationId xmlns:p14="http://schemas.microsoft.com/office/powerpoint/2010/main" val="24611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 y="0"/>
            <a:ext cx="9135879" cy="5143500"/>
          </a:xfrm>
          <a:prstGeom prst="rect">
            <a:avLst/>
          </a:prstGeom>
        </p:spPr>
      </p:pic>
      <p:sp>
        <p:nvSpPr>
          <p:cNvPr id="2" name="Title 1"/>
          <p:cNvSpPr>
            <a:spLocks noGrp="1"/>
          </p:cNvSpPr>
          <p:nvPr>
            <p:ph type="title"/>
          </p:nvPr>
        </p:nvSpPr>
        <p:spPr>
          <a:xfrm>
            <a:off x="142647" y="513218"/>
            <a:ext cx="8229600" cy="857250"/>
          </a:xfrm>
        </p:spPr>
        <p:txBody>
          <a:bodyPr>
            <a:normAutofit fontScale="90000"/>
          </a:bodyPr>
          <a:lstStyle/>
          <a:p>
            <a:pPr algn="l"/>
            <a:r>
              <a:rPr lang="en-US" sz="2700" b="1" dirty="0" smtClean="0">
                <a:solidFill>
                  <a:srgbClr val="5E368D"/>
                </a:solidFill>
                <a:latin typeface="Mac"/>
              </a:rPr>
              <a:t>Area Based Approach</a:t>
            </a:r>
            <a:r>
              <a:rPr lang="en-US" dirty="0">
                <a:solidFill>
                  <a:srgbClr val="5E368D"/>
                </a:solidFill>
                <a:latin typeface="Mac"/>
              </a:rPr>
              <a:t/>
            </a:r>
            <a:br>
              <a:rPr lang="en-US" dirty="0">
                <a:solidFill>
                  <a:srgbClr val="5E368D"/>
                </a:solidFill>
                <a:latin typeface="Mac"/>
              </a:rPr>
            </a:br>
            <a:endParaRPr lang="en-GB" dirty="0"/>
          </a:p>
        </p:txBody>
      </p:sp>
      <p:sp>
        <p:nvSpPr>
          <p:cNvPr id="3" name="Content Placeholder 2"/>
          <p:cNvSpPr>
            <a:spLocks noGrp="1"/>
          </p:cNvSpPr>
          <p:nvPr>
            <p:ph idx="1"/>
          </p:nvPr>
        </p:nvSpPr>
        <p:spPr/>
        <p:txBody>
          <a:bodyPr>
            <a:normAutofit fontScale="70000" lnSpcReduction="20000"/>
          </a:bodyPr>
          <a:lstStyle/>
          <a:p>
            <a:pPr marL="285750" indent="-285750"/>
            <a:r>
              <a:rPr lang="en-US" sz="2400" dirty="0">
                <a:solidFill>
                  <a:srgbClr val="5E368D"/>
                </a:solidFill>
                <a:latin typeface="Mac"/>
              </a:rPr>
              <a:t>While there may be a number of individual projects being delivered within each area, these should be delivered in a joined up and collaborative way to affect change across the whole area.</a:t>
            </a:r>
          </a:p>
          <a:p>
            <a:pPr marL="285750" indent="-285750"/>
            <a:endParaRPr lang="en-US" sz="2400" dirty="0">
              <a:solidFill>
                <a:srgbClr val="5E368D"/>
              </a:solidFill>
              <a:latin typeface="Mac"/>
            </a:endParaRPr>
          </a:p>
          <a:p>
            <a:pPr marL="285750" indent="-285750"/>
            <a:r>
              <a:rPr lang="en-US" sz="2400" dirty="0">
                <a:solidFill>
                  <a:srgbClr val="5E368D"/>
                </a:solidFill>
                <a:latin typeface="Mac"/>
              </a:rPr>
              <a:t>Pace of delivery across the CIT sites should meet the needs and capacity of the community – taking more time in one area should not slow progress in another.</a:t>
            </a:r>
          </a:p>
          <a:p>
            <a:pPr marL="285750" indent="-285750"/>
            <a:endParaRPr lang="en-US" sz="2400" dirty="0">
              <a:solidFill>
                <a:srgbClr val="5E368D"/>
              </a:solidFill>
              <a:latin typeface="Mac"/>
            </a:endParaRPr>
          </a:p>
          <a:p>
            <a:pPr marL="285750" indent="-285750"/>
            <a:r>
              <a:rPr lang="en-US" sz="2400" dirty="0">
                <a:solidFill>
                  <a:srgbClr val="5E368D"/>
                </a:solidFill>
                <a:latin typeface="Mac"/>
              </a:rPr>
              <a:t>An element of delivery in each project can take place in </a:t>
            </a:r>
            <a:r>
              <a:rPr lang="en-US" sz="2400" dirty="0" err="1">
                <a:solidFill>
                  <a:srgbClr val="5E368D"/>
                </a:solidFill>
                <a:latin typeface="Mac"/>
              </a:rPr>
              <a:t>neighbouring</a:t>
            </a:r>
            <a:r>
              <a:rPr lang="en-US" sz="2400" dirty="0">
                <a:solidFill>
                  <a:srgbClr val="5E368D"/>
                </a:solidFill>
                <a:latin typeface="Mac"/>
              </a:rPr>
              <a:t> </a:t>
            </a:r>
            <a:r>
              <a:rPr lang="en-US" sz="2400" i="1" u="sng" dirty="0">
                <a:solidFill>
                  <a:srgbClr val="5E368D"/>
                </a:solidFill>
                <a:latin typeface="Mac"/>
              </a:rPr>
              <a:t>Areas of Influence</a:t>
            </a:r>
            <a:r>
              <a:rPr lang="en-US" sz="2400" dirty="0">
                <a:solidFill>
                  <a:srgbClr val="5E368D"/>
                </a:solidFill>
                <a:latin typeface="Mac"/>
              </a:rPr>
              <a:t>, where it is clear that there is a significant impact on the core CIT area. </a:t>
            </a:r>
          </a:p>
          <a:p>
            <a:pPr marL="285750" indent="-285750"/>
            <a:endParaRPr lang="en-US" sz="2400" dirty="0">
              <a:solidFill>
                <a:srgbClr val="5E368D"/>
              </a:solidFill>
              <a:latin typeface="Mac"/>
            </a:endParaRPr>
          </a:p>
          <a:p>
            <a:pPr marL="285750" indent="-285750"/>
            <a:r>
              <a:rPr lang="en-US" sz="2400" dirty="0">
                <a:solidFill>
                  <a:srgbClr val="5E368D"/>
                </a:solidFill>
                <a:latin typeface="Mac"/>
              </a:rPr>
              <a:t>We are aware that there are other areas which could be considered as CIT areas – we will continue to work with Ministers and consider options to expand the approach.</a:t>
            </a:r>
          </a:p>
          <a:p>
            <a:endParaRPr lang="en-GB" dirty="0"/>
          </a:p>
        </p:txBody>
      </p:sp>
    </p:spTree>
    <p:extLst>
      <p:ext uri="{BB962C8B-B14F-4D97-AF65-F5344CB8AC3E}">
        <p14:creationId xmlns:p14="http://schemas.microsoft.com/office/powerpoint/2010/main" val="2547601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p:txBody>
          <a:bodyPr>
            <a:normAutofit fontScale="90000"/>
          </a:bodyPr>
          <a:lstStyle/>
          <a:p>
            <a:pPr algn="l"/>
            <a:r>
              <a:rPr lang="en-US" b="1" dirty="0">
                <a:solidFill>
                  <a:srgbClr val="5E368D"/>
                </a:solidFill>
                <a:latin typeface="Mac"/>
              </a:rPr>
              <a:t/>
            </a:r>
            <a:br>
              <a:rPr lang="en-US" b="1" dirty="0">
                <a:solidFill>
                  <a:srgbClr val="5E368D"/>
                </a:solidFill>
                <a:latin typeface="Mac"/>
              </a:rPr>
            </a:br>
            <a:r>
              <a:rPr lang="en-US" sz="2700" b="1" dirty="0" smtClean="0">
                <a:solidFill>
                  <a:srgbClr val="5E368D"/>
                </a:solidFill>
                <a:latin typeface="Mac"/>
              </a:rPr>
              <a:t>Local Co-ordination</a:t>
            </a:r>
            <a:endParaRPr lang="en-GB" sz="2700" dirty="0"/>
          </a:p>
        </p:txBody>
      </p:sp>
      <p:sp>
        <p:nvSpPr>
          <p:cNvPr id="3" name="Content Placeholder 2"/>
          <p:cNvSpPr>
            <a:spLocks noGrp="1"/>
          </p:cNvSpPr>
          <p:nvPr>
            <p:ph idx="1"/>
          </p:nvPr>
        </p:nvSpPr>
        <p:spPr/>
        <p:txBody>
          <a:bodyPr>
            <a:normAutofit fontScale="92500" lnSpcReduction="10000"/>
          </a:bodyPr>
          <a:lstStyle/>
          <a:p>
            <a:pPr marL="285750" indent="-285750"/>
            <a:r>
              <a:rPr lang="en-US" sz="2100" dirty="0">
                <a:solidFill>
                  <a:srgbClr val="5E368D"/>
                </a:solidFill>
                <a:latin typeface="Mac"/>
              </a:rPr>
              <a:t>During our consultation process we heard that communities can at times find it difficult to access government departments, agencies, etc.</a:t>
            </a:r>
          </a:p>
          <a:p>
            <a:pPr marL="285750" indent="-285750"/>
            <a:endParaRPr lang="en-US" sz="2100" dirty="0">
              <a:solidFill>
                <a:srgbClr val="5E368D"/>
              </a:solidFill>
              <a:latin typeface="Mac"/>
            </a:endParaRPr>
          </a:p>
          <a:p>
            <a:pPr marL="285750" indent="-285750"/>
            <a:r>
              <a:rPr lang="en-US" sz="2100" dirty="0">
                <a:solidFill>
                  <a:srgbClr val="5E368D"/>
                </a:solidFill>
                <a:latin typeface="Mac"/>
              </a:rPr>
              <a:t>The Communities in Transition Team will continue to support delivery at a local level through our local co-ordination teams which were implemented during the first phase of the Project.</a:t>
            </a:r>
          </a:p>
          <a:p>
            <a:pPr marL="285750" indent="-285750"/>
            <a:endParaRPr lang="en-US" sz="2100" dirty="0">
              <a:solidFill>
                <a:srgbClr val="5E368D"/>
              </a:solidFill>
              <a:latin typeface="Mac"/>
            </a:endParaRPr>
          </a:p>
          <a:p>
            <a:pPr marL="285750" indent="-285750"/>
            <a:r>
              <a:rPr lang="en-US" sz="2100" dirty="0">
                <a:solidFill>
                  <a:srgbClr val="5E368D"/>
                </a:solidFill>
                <a:latin typeface="Mac"/>
              </a:rPr>
              <a:t>As we move out of COVID restrictions, the local teams will be more visible within your local area.</a:t>
            </a:r>
          </a:p>
          <a:p>
            <a:pPr marL="285750" indent="-285750"/>
            <a:endParaRPr lang="en-US" sz="2100" dirty="0">
              <a:solidFill>
                <a:srgbClr val="5E368D"/>
              </a:solidFill>
              <a:latin typeface="Mac"/>
            </a:endParaRPr>
          </a:p>
          <a:p>
            <a:pPr marL="285750" indent="-285750"/>
            <a:r>
              <a:rPr lang="en-US" sz="2100" dirty="0">
                <a:solidFill>
                  <a:srgbClr val="5E368D"/>
                </a:solidFill>
                <a:latin typeface="Mac"/>
              </a:rPr>
              <a:t>Offices and space for meetings have been leased in all 8 CIT areas</a:t>
            </a:r>
          </a:p>
          <a:p>
            <a:endParaRPr lang="en-GB" dirty="0"/>
          </a:p>
        </p:txBody>
      </p:sp>
    </p:spTree>
    <p:extLst>
      <p:ext uri="{BB962C8B-B14F-4D97-AF65-F5344CB8AC3E}">
        <p14:creationId xmlns:p14="http://schemas.microsoft.com/office/powerpoint/2010/main" val="2703633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347472" y="622945"/>
            <a:ext cx="8229600" cy="857250"/>
          </a:xfrm>
        </p:spPr>
        <p:txBody>
          <a:bodyPr>
            <a:normAutofit fontScale="90000"/>
          </a:bodyPr>
          <a:lstStyle/>
          <a:p>
            <a:pPr algn="l"/>
            <a:r>
              <a:rPr lang="en-GB" sz="2700" b="1" dirty="0" smtClean="0">
                <a:solidFill>
                  <a:srgbClr val="7030A0"/>
                </a:solidFill>
                <a:latin typeface="Mac"/>
              </a:rPr>
              <a:t>Behaviours Framework</a:t>
            </a:r>
            <a:r>
              <a:rPr lang="en-GB" b="1" dirty="0">
                <a:solidFill>
                  <a:srgbClr val="7030A0"/>
                </a:solidFill>
                <a:latin typeface="Mac"/>
              </a:rPr>
              <a:t/>
            </a:r>
            <a:br>
              <a:rPr lang="en-GB" b="1" dirty="0">
                <a:solidFill>
                  <a:srgbClr val="7030A0"/>
                </a:solidFill>
                <a:latin typeface="Mac"/>
              </a:rPr>
            </a:br>
            <a:endParaRPr lang="en-GB" dirty="0"/>
          </a:p>
        </p:txBody>
      </p:sp>
      <p:sp>
        <p:nvSpPr>
          <p:cNvPr id="3" name="Content Placeholder 2"/>
          <p:cNvSpPr>
            <a:spLocks noGrp="1"/>
          </p:cNvSpPr>
          <p:nvPr>
            <p:ph idx="1"/>
          </p:nvPr>
        </p:nvSpPr>
        <p:spPr>
          <a:xfrm>
            <a:off x="274320" y="1258672"/>
            <a:ext cx="8229600" cy="3394472"/>
          </a:xfrm>
        </p:spPr>
        <p:txBody>
          <a:bodyPr>
            <a:normAutofit fontScale="85000" lnSpcReduction="10000"/>
          </a:bodyPr>
          <a:lstStyle/>
          <a:p>
            <a:pPr marL="285750" indent="-285750"/>
            <a:r>
              <a:rPr lang="en-US" sz="1900" dirty="0">
                <a:solidFill>
                  <a:srgbClr val="5E368D"/>
                </a:solidFill>
                <a:latin typeface="Mac"/>
              </a:rPr>
              <a:t>As a safeguard to ensure that funding through the Project supports only those initiatives which support the overall goals of the Tackling </a:t>
            </a:r>
            <a:r>
              <a:rPr lang="en-US" sz="1900" dirty="0" err="1">
                <a:solidFill>
                  <a:srgbClr val="5E368D"/>
                </a:solidFill>
                <a:latin typeface="Mac"/>
              </a:rPr>
              <a:t>Paramilitarism</a:t>
            </a:r>
            <a:r>
              <a:rPr lang="en-US" sz="1900" dirty="0">
                <a:solidFill>
                  <a:srgbClr val="5E368D"/>
                </a:solidFill>
                <a:latin typeface="Mac"/>
              </a:rPr>
              <a:t> </a:t>
            </a:r>
            <a:r>
              <a:rPr lang="en-US" sz="1900" dirty="0" err="1">
                <a:solidFill>
                  <a:srgbClr val="5E368D"/>
                </a:solidFill>
                <a:latin typeface="Mac"/>
              </a:rPr>
              <a:t>Programme</a:t>
            </a:r>
            <a:r>
              <a:rPr lang="en-US" sz="1900" dirty="0">
                <a:solidFill>
                  <a:srgbClr val="5E368D"/>
                </a:solidFill>
                <a:latin typeface="Mac"/>
              </a:rPr>
              <a:t>, a </a:t>
            </a:r>
            <a:r>
              <a:rPr lang="en-US" sz="1900" dirty="0" err="1">
                <a:solidFill>
                  <a:srgbClr val="5E368D"/>
                </a:solidFill>
                <a:latin typeface="Mac"/>
              </a:rPr>
              <a:t>Behaviours</a:t>
            </a:r>
            <a:r>
              <a:rPr lang="en-US" sz="1900" dirty="0">
                <a:solidFill>
                  <a:srgbClr val="5E368D"/>
                </a:solidFill>
                <a:latin typeface="Mac"/>
              </a:rPr>
              <a:t> Framework has been developed (which is based on the updated Ministerial Code of Conduct) and has been implemented during the first phase of CIT.</a:t>
            </a:r>
          </a:p>
          <a:p>
            <a:pPr marL="285750" indent="-285750"/>
            <a:endParaRPr lang="en-US" sz="1900" dirty="0">
              <a:solidFill>
                <a:srgbClr val="5E368D"/>
              </a:solidFill>
              <a:latin typeface="Mac"/>
            </a:endParaRPr>
          </a:p>
          <a:p>
            <a:pPr marL="285750" indent="-285750"/>
            <a:r>
              <a:rPr lang="en-US" sz="1900" dirty="0">
                <a:solidFill>
                  <a:srgbClr val="5E368D"/>
                </a:solidFill>
                <a:latin typeface="Mac"/>
              </a:rPr>
              <a:t>The </a:t>
            </a:r>
            <a:r>
              <a:rPr lang="en-US" sz="1900" dirty="0" err="1">
                <a:solidFill>
                  <a:srgbClr val="5E368D"/>
                </a:solidFill>
                <a:latin typeface="Mac"/>
              </a:rPr>
              <a:t>Behaviours</a:t>
            </a:r>
            <a:r>
              <a:rPr lang="en-US" sz="1900" dirty="0">
                <a:solidFill>
                  <a:srgbClr val="5E368D"/>
                </a:solidFill>
                <a:latin typeface="Mac"/>
              </a:rPr>
              <a:t> Framework includes positive affirmation that delivery partners are committed to non-violence, to upholding the rule of law, and to working collaboratively, among others.</a:t>
            </a:r>
          </a:p>
          <a:p>
            <a:pPr marL="285750" indent="-285750"/>
            <a:endParaRPr lang="en-US" sz="1900" dirty="0">
              <a:solidFill>
                <a:srgbClr val="5E368D"/>
              </a:solidFill>
              <a:latin typeface="Mac"/>
            </a:endParaRPr>
          </a:p>
          <a:p>
            <a:pPr marL="285750" indent="-285750"/>
            <a:r>
              <a:rPr lang="en-US" sz="1900" dirty="0">
                <a:solidFill>
                  <a:srgbClr val="5E368D"/>
                </a:solidFill>
                <a:latin typeface="Mac"/>
              </a:rPr>
              <a:t>Agreeing to the </a:t>
            </a:r>
            <a:r>
              <a:rPr lang="en-US" sz="1900" dirty="0" err="1">
                <a:solidFill>
                  <a:srgbClr val="5E368D"/>
                </a:solidFill>
                <a:latin typeface="Mac"/>
              </a:rPr>
              <a:t>Behaviours</a:t>
            </a:r>
            <a:r>
              <a:rPr lang="en-US" sz="1900" dirty="0">
                <a:solidFill>
                  <a:srgbClr val="5E368D"/>
                </a:solidFill>
                <a:latin typeface="Mac"/>
              </a:rPr>
              <a:t> Framework is a requirement for any </a:t>
            </a:r>
            <a:r>
              <a:rPr lang="en-US" sz="1900" dirty="0" err="1">
                <a:solidFill>
                  <a:srgbClr val="5E368D"/>
                </a:solidFill>
                <a:latin typeface="Mac"/>
              </a:rPr>
              <a:t>organisation</a:t>
            </a:r>
            <a:r>
              <a:rPr lang="en-US" sz="1900" dirty="0">
                <a:solidFill>
                  <a:srgbClr val="5E368D"/>
                </a:solidFill>
                <a:latin typeface="Mac"/>
              </a:rPr>
              <a:t> involved in the Communities in Transition project.</a:t>
            </a:r>
          </a:p>
          <a:p>
            <a:pPr marL="285750" indent="-285750"/>
            <a:endParaRPr lang="en-US" sz="1900" dirty="0">
              <a:solidFill>
                <a:srgbClr val="5E368D"/>
              </a:solidFill>
              <a:latin typeface="Mac"/>
            </a:endParaRPr>
          </a:p>
          <a:p>
            <a:pPr marL="285750" indent="-285750"/>
            <a:r>
              <a:rPr lang="en-US" sz="1900" dirty="0">
                <a:solidFill>
                  <a:srgbClr val="5E368D"/>
                </a:solidFill>
                <a:latin typeface="Mac"/>
              </a:rPr>
              <a:t>A breach of the Framework may result in the termination of the project.</a:t>
            </a:r>
          </a:p>
          <a:p>
            <a:endParaRPr lang="en-GB" dirty="0"/>
          </a:p>
        </p:txBody>
      </p:sp>
    </p:spTree>
    <p:extLst>
      <p:ext uri="{BB962C8B-B14F-4D97-AF65-F5344CB8AC3E}">
        <p14:creationId xmlns:p14="http://schemas.microsoft.com/office/powerpoint/2010/main" val="12447442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ll Background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5879" cy="5143500"/>
          </a:xfrm>
          <a:prstGeom prst="rect">
            <a:avLst/>
          </a:prstGeom>
        </p:spPr>
      </p:pic>
      <p:sp>
        <p:nvSpPr>
          <p:cNvPr id="2" name="Title 1"/>
          <p:cNvSpPr>
            <a:spLocks noGrp="1"/>
          </p:cNvSpPr>
          <p:nvPr>
            <p:ph type="title"/>
          </p:nvPr>
        </p:nvSpPr>
        <p:spPr>
          <a:xfrm>
            <a:off x="464516" y="640091"/>
            <a:ext cx="8229600" cy="857250"/>
          </a:xfrm>
        </p:spPr>
        <p:txBody>
          <a:bodyPr>
            <a:normAutofit fontScale="90000"/>
          </a:bodyPr>
          <a:lstStyle/>
          <a:p>
            <a:pPr algn="l"/>
            <a:r>
              <a:rPr lang="en-US" sz="2700" b="1" dirty="0" smtClean="0">
                <a:solidFill>
                  <a:srgbClr val="5E368D"/>
                </a:solidFill>
                <a:latin typeface="Mac"/>
              </a:rPr>
              <a:t>Theory Of Change</a:t>
            </a:r>
            <a:r>
              <a:rPr lang="en-US" b="1" dirty="0">
                <a:solidFill>
                  <a:srgbClr val="5E368D"/>
                </a:solidFill>
                <a:latin typeface="Mac"/>
              </a:rPr>
              <a:t/>
            </a:r>
            <a:br>
              <a:rPr lang="en-US" b="1" dirty="0">
                <a:solidFill>
                  <a:srgbClr val="5E368D"/>
                </a:solidFill>
                <a:latin typeface="Mac"/>
              </a:rPr>
            </a:br>
            <a:endParaRPr lang="en-GB" dirty="0"/>
          </a:p>
        </p:txBody>
      </p:sp>
      <p:sp>
        <p:nvSpPr>
          <p:cNvPr id="3" name="Content Placeholder 2"/>
          <p:cNvSpPr>
            <a:spLocks noGrp="1"/>
          </p:cNvSpPr>
          <p:nvPr>
            <p:ph idx="1"/>
          </p:nvPr>
        </p:nvSpPr>
        <p:spPr>
          <a:xfrm>
            <a:off x="457201" y="1441094"/>
            <a:ext cx="7779714" cy="3043125"/>
          </a:xfrm>
        </p:spPr>
        <p:txBody>
          <a:bodyPr>
            <a:normAutofit fontScale="85000" lnSpcReduction="20000"/>
          </a:bodyPr>
          <a:lstStyle/>
          <a:p>
            <a:pPr marL="285750" indent="-285750"/>
            <a:r>
              <a:rPr lang="en-US" sz="1900" dirty="0">
                <a:solidFill>
                  <a:srgbClr val="5E368D"/>
                </a:solidFill>
                <a:latin typeface="Mac"/>
              </a:rPr>
              <a:t>Discussions that we had with communities during the initial stages of the Project highlighted three key challenges which we should ultimately seek to address:</a:t>
            </a:r>
          </a:p>
          <a:p>
            <a:pPr lvl="1">
              <a:buFont typeface="Arial"/>
              <a:buChar char="•"/>
            </a:pPr>
            <a:endParaRPr lang="en-US" sz="1900" dirty="0">
              <a:solidFill>
                <a:srgbClr val="5E368D"/>
              </a:solidFill>
              <a:latin typeface="Mac"/>
            </a:endParaRPr>
          </a:p>
          <a:p>
            <a:pPr lvl="1">
              <a:buFont typeface="Arial"/>
              <a:buChar char="•"/>
            </a:pPr>
            <a:r>
              <a:rPr lang="en-US" sz="1900" dirty="0">
                <a:solidFill>
                  <a:srgbClr val="5E368D"/>
                </a:solidFill>
                <a:latin typeface="Mac"/>
              </a:rPr>
              <a:t>Factors which relate to how paramilitary </a:t>
            </a:r>
            <a:r>
              <a:rPr lang="en-US" sz="1900" dirty="0" err="1">
                <a:solidFill>
                  <a:srgbClr val="5E368D"/>
                </a:solidFill>
                <a:latin typeface="Mac"/>
              </a:rPr>
              <a:t>organisations</a:t>
            </a:r>
            <a:r>
              <a:rPr lang="en-US" sz="1900" dirty="0">
                <a:solidFill>
                  <a:srgbClr val="5E368D"/>
                </a:solidFill>
                <a:latin typeface="Mac"/>
              </a:rPr>
              <a:t> continue to recruit members;</a:t>
            </a:r>
          </a:p>
          <a:p>
            <a:pPr lvl="1">
              <a:buFont typeface="Arial"/>
              <a:buChar char="•"/>
            </a:pPr>
            <a:r>
              <a:rPr lang="en-US" sz="1900" dirty="0">
                <a:solidFill>
                  <a:srgbClr val="5E368D"/>
                </a:solidFill>
                <a:latin typeface="Mac"/>
              </a:rPr>
              <a:t>Factors which allow paramilitary </a:t>
            </a:r>
            <a:r>
              <a:rPr lang="en-US" sz="1900" dirty="0" err="1">
                <a:solidFill>
                  <a:srgbClr val="5E368D"/>
                </a:solidFill>
                <a:latin typeface="Mac"/>
              </a:rPr>
              <a:t>organisations</a:t>
            </a:r>
            <a:r>
              <a:rPr lang="en-US" sz="1900" dirty="0">
                <a:solidFill>
                  <a:srgbClr val="5E368D"/>
                </a:solidFill>
                <a:latin typeface="Mac"/>
              </a:rPr>
              <a:t> to continue to </a:t>
            </a:r>
            <a:r>
              <a:rPr lang="en-US" sz="1900" dirty="0" err="1">
                <a:solidFill>
                  <a:srgbClr val="5E368D"/>
                </a:solidFill>
                <a:latin typeface="Mac"/>
              </a:rPr>
              <a:t>legitimise</a:t>
            </a:r>
            <a:r>
              <a:rPr lang="en-US" sz="1900" dirty="0">
                <a:solidFill>
                  <a:srgbClr val="5E368D"/>
                </a:solidFill>
                <a:latin typeface="Mac"/>
              </a:rPr>
              <a:t> their existence; and</a:t>
            </a:r>
          </a:p>
          <a:p>
            <a:pPr lvl="1">
              <a:buFont typeface="Arial"/>
              <a:buChar char="•"/>
            </a:pPr>
            <a:r>
              <a:rPr lang="en-US" sz="1900" dirty="0">
                <a:solidFill>
                  <a:srgbClr val="5E368D"/>
                </a:solidFill>
                <a:latin typeface="Mac"/>
              </a:rPr>
              <a:t>Factors which allow paramilitary </a:t>
            </a:r>
            <a:r>
              <a:rPr lang="en-US" sz="1900" dirty="0" err="1">
                <a:solidFill>
                  <a:srgbClr val="5E368D"/>
                </a:solidFill>
                <a:latin typeface="Mac"/>
              </a:rPr>
              <a:t>organisations</a:t>
            </a:r>
            <a:r>
              <a:rPr lang="en-US" sz="1900" dirty="0">
                <a:solidFill>
                  <a:srgbClr val="5E368D"/>
                </a:solidFill>
                <a:latin typeface="Mac"/>
              </a:rPr>
              <a:t> to claim to ‘speak for’ and exert coercive control in an area.</a:t>
            </a:r>
          </a:p>
          <a:p>
            <a:pPr marL="285750" indent="-285750"/>
            <a:endParaRPr lang="en-US" sz="1900" dirty="0">
              <a:solidFill>
                <a:srgbClr val="5E368D"/>
              </a:solidFill>
              <a:latin typeface="Mac"/>
            </a:endParaRPr>
          </a:p>
          <a:p>
            <a:pPr marL="285750" indent="-285750"/>
            <a:r>
              <a:rPr lang="en-US" sz="1900" dirty="0">
                <a:solidFill>
                  <a:srgbClr val="5E368D"/>
                </a:solidFill>
                <a:latin typeface="Mac"/>
              </a:rPr>
              <a:t>No single project can </a:t>
            </a:r>
            <a:r>
              <a:rPr lang="en-US" sz="1900" u="sng" dirty="0">
                <a:solidFill>
                  <a:srgbClr val="5E368D"/>
                </a:solidFill>
                <a:latin typeface="Mac"/>
              </a:rPr>
              <a:t>directly</a:t>
            </a:r>
            <a:r>
              <a:rPr lang="en-US" sz="1900" dirty="0">
                <a:solidFill>
                  <a:srgbClr val="5E368D"/>
                </a:solidFill>
                <a:latin typeface="Mac"/>
              </a:rPr>
              <a:t> address these factors alone, but taken together they can start to narrow the ground which is exploited by paramilitaries and criminal elements.</a:t>
            </a:r>
          </a:p>
          <a:p>
            <a:endParaRPr lang="en-GB" sz="1900" dirty="0"/>
          </a:p>
        </p:txBody>
      </p:sp>
    </p:spTree>
    <p:extLst>
      <p:ext uri="{BB962C8B-B14F-4D97-AF65-F5344CB8AC3E}">
        <p14:creationId xmlns:p14="http://schemas.microsoft.com/office/powerpoint/2010/main" val="1607782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267</TotalTime>
  <Words>2382</Words>
  <Application>Microsoft Office PowerPoint</Application>
  <PresentationFormat>On-screen Show (16:9)</PresentationFormat>
  <Paragraphs>236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Mac</vt:lpstr>
      <vt:lpstr>Office Theme</vt:lpstr>
      <vt:lpstr>PowerPoint Presentation</vt:lpstr>
      <vt:lpstr>PowerPoint Presentation</vt:lpstr>
      <vt:lpstr>Communities in Transition context</vt:lpstr>
      <vt:lpstr>The purpose of Communities in Transition</vt:lpstr>
      <vt:lpstr> The Communities in Transition Project has taken an area based approach and is focusing delivery in 8 areas. These are: </vt:lpstr>
      <vt:lpstr>Area Based Approach </vt:lpstr>
      <vt:lpstr> Local Co-ordination</vt:lpstr>
      <vt:lpstr>Behaviours Framework </vt:lpstr>
      <vt:lpstr>Theory Of Change </vt:lpstr>
      <vt:lpstr>Theory Of Change </vt:lpstr>
      <vt:lpstr>Theory Of Change  </vt:lpstr>
      <vt:lpstr>Theory Of Change </vt:lpstr>
      <vt:lpstr>Theory Of Change </vt:lpstr>
      <vt:lpstr>Achieving Impact </vt:lpstr>
      <vt:lpstr>Achieving Impact </vt:lpstr>
      <vt:lpstr>Communication</vt:lpstr>
      <vt:lpstr>What were the priorities in West Belfast? </vt:lpstr>
      <vt:lpstr>What were the priorities in West Belfast? </vt:lpstr>
      <vt:lpstr>Delivery During Phase 1</vt:lpstr>
      <vt:lpstr>Tackling Paramilitary Activity, Criminality and Organised Crime Programme  </vt:lpstr>
      <vt:lpstr>Phase 2 Overview</vt:lpstr>
      <vt:lpstr>Plans for West Belfast- Phase 2</vt:lpstr>
      <vt:lpstr>Health and Wellbeing</vt:lpstr>
      <vt:lpstr>Community Safety, Policing and  Urban Regeneration</vt:lpstr>
      <vt:lpstr>Youth Community Peer  Leadership Programme</vt:lpstr>
      <vt:lpstr>Ex-Prisoners Support Programme  </vt:lpstr>
      <vt:lpstr>Restorative Practice  </vt:lpstr>
      <vt:lpstr>Format of Tender Response</vt:lpstr>
      <vt:lpstr>Forming Partnerships and Consortia </vt:lpstr>
      <vt:lpstr>Tender Process</vt:lpstr>
      <vt:lpstr>eTenders NI  </vt:lpstr>
      <vt:lpstr>Questions and Answers </vt:lpstr>
      <vt:lpstr>PowerPoint Presentation</vt:lpstr>
    </vt:vector>
  </TitlesOfParts>
  <Company>McCadden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Stewart</dc:creator>
  <cp:lastModifiedBy>Moffett, Colin</cp:lastModifiedBy>
  <cp:revision>29</cp:revision>
  <dcterms:created xsi:type="dcterms:W3CDTF">2021-03-30T08:23:44Z</dcterms:created>
  <dcterms:modified xsi:type="dcterms:W3CDTF">2021-05-06T08:57:34Z</dcterms:modified>
</cp:coreProperties>
</file>